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69" r:id="rId1"/>
  </p:sldMasterIdLst>
  <p:sldIdLst>
    <p:sldId id="256" r:id="rId2"/>
    <p:sldId id="257" r:id="rId3"/>
    <p:sldId id="258" r:id="rId4"/>
    <p:sldId id="259" r:id="rId5"/>
    <p:sldId id="261" r:id="rId6"/>
    <p:sldId id="265" r:id="rId7"/>
    <p:sldId id="264" r:id="rId8"/>
    <p:sldId id="262" r:id="rId9"/>
    <p:sldId id="268" r:id="rId10"/>
    <p:sldId id="263" r:id="rId11"/>
    <p:sldId id="267" r:id="rId12"/>
    <p:sldId id="260" r:id="rId13"/>
    <p:sldId id="270" r:id="rId14"/>
    <p:sldId id="266" r:id="rId15"/>
    <p:sldId id="269" r:id="rId16"/>
    <p:sldId id="271" r:id="rId17"/>
    <p:sldId id="272" r:id="rId18"/>
  </p:sldIdLst>
  <p:sldSz cx="9906000" cy="6858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57" d="100"/>
          <a:sy n="57" d="100"/>
        </p:scale>
        <p:origin x="1104" y="48"/>
      </p:cViewPr>
      <p:guideLst>
        <p:guide orient="horz" pos="2160"/>
        <p:guide pos="3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9906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224492" y="2404534"/>
            <a:ext cx="63106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224492" y="4050834"/>
            <a:ext cx="63106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pPr/>
              <a:t>4/19/2020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1867234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pPr/>
              <a:t>4/19/2020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2749128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50335" y="2700868"/>
            <a:ext cx="6984793"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550335" y="4527448"/>
            <a:ext cx="6984793"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pPr/>
              <a:t>4/19/2020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6289026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550335" y="2160589"/>
            <a:ext cx="3399528" cy="388077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135600" y="2160590"/>
            <a:ext cx="3399528" cy="388077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smtClean="0"/>
              <a:pPr/>
              <a:t>4/19/2020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0622842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549043" y="2160983"/>
            <a:ext cx="3400819"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549043" y="2737246"/>
            <a:ext cx="3400819"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134311" y="2160983"/>
            <a:ext cx="3400815"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134312" y="2737246"/>
            <a:ext cx="3400814"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smtClean="0"/>
              <a:pPr/>
              <a:t>4/19/2020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3121315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550334" y="609600"/>
            <a:ext cx="6984793"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smtClean="0"/>
              <a:pPr/>
              <a:t>4/19/2020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8722763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smtClean="0"/>
              <a:pPr/>
              <a:t>4/19/2020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0139188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50334" y="1498604"/>
            <a:ext cx="3131804"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3867875" y="514925"/>
            <a:ext cx="3667252"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550334" y="2777069"/>
            <a:ext cx="3131804"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pPr/>
              <a:t>4/19/2020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5616589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50334" y="4800600"/>
            <a:ext cx="6984792"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50334" y="609600"/>
            <a:ext cx="6984793"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550334" y="5367338"/>
            <a:ext cx="6984792"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pPr/>
              <a:t>4/19/2020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4350068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550335" y="609600"/>
            <a:ext cx="6984793"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550335" y="4470400"/>
            <a:ext cx="6984793"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pPr/>
              <a:t>4/19/2020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3200833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56709" y="609600"/>
            <a:ext cx="657648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109988" y="3632200"/>
            <a:ext cx="5869926"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550335" y="4470400"/>
            <a:ext cx="6984793"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pPr/>
              <a:t>4/19/2020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
        <p:nvSpPr>
          <p:cNvPr id="20" name="TextBox 19"/>
          <p:cNvSpPr txBox="1"/>
          <p:nvPr/>
        </p:nvSpPr>
        <p:spPr>
          <a:xfrm>
            <a:off x="440269" y="790378"/>
            <a:ext cx="4953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7225571" y="2886556"/>
            <a:ext cx="4953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275862687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550335" y="1931988"/>
            <a:ext cx="6984793"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550335" y="4527448"/>
            <a:ext cx="6984793"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pPr/>
              <a:t>4/19/2020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4866570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756709" y="609600"/>
            <a:ext cx="657648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550332" y="4013200"/>
            <a:ext cx="6984794"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550335" y="4527448"/>
            <a:ext cx="6984793"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pPr/>
              <a:t>4/19/2020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
        <p:nvSpPr>
          <p:cNvPr id="24" name="TextBox 23"/>
          <p:cNvSpPr txBox="1"/>
          <p:nvPr/>
        </p:nvSpPr>
        <p:spPr>
          <a:xfrm>
            <a:off x="440269" y="790378"/>
            <a:ext cx="4953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7225571" y="2886556"/>
            <a:ext cx="4953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284761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557212" y="609600"/>
            <a:ext cx="6977915"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550332" y="4013200"/>
            <a:ext cx="6984794"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550335" y="4527448"/>
            <a:ext cx="6984793"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pPr/>
              <a:t>4/19/2020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55631931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pPr/>
              <a:t>4/19/2020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80877408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473735" y="609600"/>
            <a:ext cx="1060104"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550335" y="609600"/>
            <a:ext cx="5736372" cy="52514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pPr/>
              <a:t>4/19/2020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9000429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9906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550334" y="609600"/>
            <a:ext cx="6984793"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550334" y="2160590"/>
            <a:ext cx="6984793" cy="388077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5854171" y="6041363"/>
            <a:ext cx="74095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48A87A34-81AB-432B-8DAE-1953F412C126}" type="datetimeFigureOut">
              <a:rPr lang="en-US" smtClean="0"/>
              <a:pPr/>
              <a:t>4/19/2020</a:t>
            </a:fld>
            <a:endParaRPr lang="en-US" dirty="0"/>
          </a:p>
        </p:txBody>
      </p:sp>
      <p:sp>
        <p:nvSpPr>
          <p:cNvPr id="5" name="Footer Placeholder 4"/>
          <p:cNvSpPr>
            <a:spLocks noGrp="1"/>
          </p:cNvSpPr>
          <p:nvPr>
            <p:ph type="ftr" sz="quarter" idx="3"/>
          </p:nvPr>
        </p:nvSpPr>
        <p:spPr>
          <a:xfrm>
            <a:off x="550334" y="6041363"/>
            <a:ext cx="5116810"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979914" y="6041363"/>
            <a:ext cx="555213" cy="365125"/>
          </a:xfrm>
          <a:prstGeom prst="rect">
            <a:avLst/>
          </a:prstGeom>
        </p:spPr>
        <p:txBody>
          <a:bodyPr vert="horz" lIns="91440" tIns="45720" rIns="91440" bIns="45720" rtlCol="0" anchor="ctr"/>
          <a:lstStyle>
            <a:lvl1pPr algn="r">
              <a:defRPr sz="900">
                <a:solidFill>
                  <a:schemeClr val="accent1"/>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647928380"/>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 id="2147483682" r:id="rId13"/>
    <p:sldLayoutId id="2147483683" r:id="rId14"/>
    <p:sldLayoutId id="2147483684" r:id="rId15"/>
    <p:sldLayoutId id="2147483685"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603315" y="2143276"/>
            <a:ext cx="6310636" cy="1646302"/>
          </a:xfrm>
        </p:spPr>
        <p:txBody>
          <a:bodyPr/>
          <a:lstStyle/>
          <a:p>
            <a:r>
              <a:rPr lang="en-GB" smtClean="0"/>
              <a:t>Liverpool </a:t>
            </a:r>
            <a:r>
              <a:rPr lang="en-GB" smtClean="0"/>
              <a:t>History</a:t>
            </a:r>
            <a:endParaRPr lang="en-GB" dirty="0"/>
          </a:p>
        </p:txBody>
      </p:sp>
      <p:sp>
        <p:nvSpPr>
          <p:cNvPr id="3" name="Subtitle 2"/>
          <p:cNvSpPr>
            <a:spLocks noGrp="1"/>
          </p:cNvSpPr>
          <p:nvPr>
            <p:ph type="subTitle" idx="1"/>
          </p:nvPr>
        </p:nvSpPr>
        <p:spPr>
          <a:xfrm>
            <a:off x="1603315" y="3789576"/>
            <a:ext cx="6310636" cy="1096899"/>
          </a:xfrm>
        </p:spPr>
        <p:txBody>
          <a:bodyPr>
            <a:normAutofit/>
          </a:bodyPr>
          <a:lstStyle/>
          <a:p>
            <a:r>
              <a:rPr lang="en-GB" sz="2400" dirty="0" smtClean="0"/>
              <a:t>Lesson </a:t>
            </a:r>
            <a:r>
              <a:rPr lang="en-GB" sz="2400" dirty="0" smtClean="0"/>
              <a:t>2</a:t>
            </a:r>
            <a:endParaRPr lang="en-GB" sz="2400" dirty="0"/>
          </a:p>
        </p:txBody>
      </p:sp>
    </p:spTree>
    <p:extLst>
      <p:ext uri="{BB962C8B-B14F-4D97-AF65-F5344CB8AC3E}">
        <p14:creationId xmlns:p14="http://schemas.microsoft.com/office/powerpoint/2010/main" val="33373553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2000" fill="hold"/>
                                        <p:tgtEl>
                                          <p:spTgt spid="2"/>
                                        </p:tgtEl>
                                        <p:attrNameLst>
                                          <p:attrName>ppt_x</p:attrName>
                                        </p:attrNameLst>
                                      </p:cBhvr>
                                      <p:tavLst>
                                        <p:tav tm="0">
                                          <p:val>
                                            <p:strVal val="1+#ppt_w/2"/>
                                          </p:val>
                                        </p:tav>
                                        <p:tav tm="100000">
                                          <p:val>
                                            <p:strVal val="#ppt_x"/>
                                          </p:val>
                                        </p:tav>
                                      </p:tavLst>
                                    </p:anim>
                                    <p:anim calcmode="lin" valueType="num">
                                      <p:cBhvr additive="base">
                                        <p:cTn id="8" dur="20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2000" fill="hold"/>
                                        <p:tgtEl>
                                          <p:spTgt spid="3">
                                            <p:txEl>
                                              <p:pRg st="0" end="0"/>
                                            </p:txEl>
                                          </p:spTgt>
                                        </p:tgtEl>
                                        <p:attrNameLst>
                                          <p:attrName>ppt_x</p:attrName>
                                        </p:attrNameLst>
                                      </p:cBhvr>
                                      <p:tavLst>
                                        <p:tav tm="0">
                                          <p:val>
                                            <p:strVal val="1+#ppt_w/2"/>
                                          </p:val>
                                        </p:tav>
                                        <p:tav tm="100000">
                                          <p:val>
                                            <p:strVal val="#ppt_x"/>
                                          </p:val>
                                        </p:tav>
                                      </p:tavLst>
                                    </p:anim>
                                    <p:anim calcmode="lin" valueType="num">
                                      <p:cBhvr additive="base">
                                        <p:cTn id="14" dur="20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33661" y="2152223"/>
            <a:ext cx="6984793" cy="1826581"/>
          </a:xfrm>
        </p:spPr>
        <p:txBody>
          <a:bodyPr>
            <a:normAutofit fontScale="90000"/>
          </a:bodyPr>
          <a:lstStyle/>
          <a:p>
            <a:pPr algn="ctr"/>
            <a:r>
              <a:rPr lang="en-GB" dirty="0" smtClean="0"/>
              <a:t>W.A.L.T. – To locate important buildings and find construction dates.</a:t>
            </a:r>
            <a:endParaRPr lang="en-GB"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2000" fill="hold"/>
                                        <p:tgtEl>
                                          <p:spTgt spid="2"/>
                                        </p:tgtEl>
                                        <p:attrNameLst>
                                          <p:attrName>ppt_x</p:attrName>
                                        </p:attrNameLst>
                                      </p:cBhvr>
                                      <p:tavLst>
                                        <p:tav tm="0">
                                          <p:val>
                                            <p:strVal val="1+#ppt_w/2"/>
                                          </p:val>
                                        </p:tav>
                                        <p:tav tm="100000">
                                          <p:val>
                                            <p:strVal val="#ppt_x"/>
                                          </p:val>
                                        </p:tav>
                                      </p:tavLst>
                                    </p:anim>
                                    <p:anim calcmode="lin" valueType="num">
                                      <p:cBhvr additive="base">
                                        <p:cTn id="8" dur="20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8194" y="888279"/>
            <a:ext cx="9339943" cy="1631216"/>
          </a:xfrm>
          <a:prstGeom prst="rect">
            <a:avLst/>
          </a:prstGeom>
          <a:noFill/>
        </p:spPr>
        <p:txBody>
          <a:bodyPr wrap="square" rtlCol="0">
            <a:spAutoFit/>
          </a:bodyPr>
          <a:lstStyle/>
          <a:p>
            <a:r>
              <a:rPr lang="en-GB" sz="2000" dirty="0" smtClean="0">
                <a:latin typeface="Segoe UI" pitchFamily="34" charset="0"/>
                <a:ea typeface="Segoe UI" pitchFamily="34" charset="0"/>
                <a:cs typeface="Segoe UI" pitchFamily="34" charset="0"/>
              </a:rPr>
              <a:t>Liverpool’s wealth as a great port city enabled the construction of many great buildings. Liverpool’s architecture is beautiful, fascinating and varied. Dating from the last 300 years, Liverpool’s buildings tell the story of a port of worldwide importance, whose fortunes declined in the twentieth century and is now experiencing a renaissance as a cultural capital</a:t>
            </a:r>
            <a:endParaRPr lang="en-GB" sz="2000" dirty="0">
              <a:latin typeface="Segoe UI" pitchFamily="34" charset="0"/>
              <a:ea typeface="Segoe UI" pitchFamily="34" charset="0"/>
              <a:cs typeface="Segoe UI" pitchFamily="34" charset="0"/>
            </a:endParaRPr>
          </a:p>
        </p:txBody>
      </p:sp>
      <p:sp>
        <p:nvSpPr>
          <p:cNvPr id="5" name="Rectangle 4"/>
          <p:cNvSpPr/>
          <p:nvPr/>
        </p:nvSpPr>
        <p:spPr>
          <a:xfrm>
            <a:off x="248194" y="3018266"/>
            <a:ext cx="9353006" cy="3170099"/>
          </a:xfrm>
          <a:prstGeom prst="rect">
            <a:avLst/>
          </a:prstGeom>
        </p:spPr>
        <p:txBody>
          <a:bodyPr wrap="square">
            <a:spAutoFit/>
          </a:bodyPr>
          <a:lstStyle/>
          <a:p>
            <a:pPr fontAlgn="base"/>
            <a:r>
              <a:rPr lang="en-GB" sz="2000" dirty="0" smtClean="0">
                <a:latin typeface="Segoe UI" pitchFamily="34" charset="0"/>
                <a:ea typeface="Segoe UI" pitchFamily="34" charset="0"/>
                <a:cs typeface="Segoe UI" pitchFamily="34" charset="0"/>
              </a:rPr>
              <a:t>The twentieth century saw the development of the Pier Head, and what would come to be known as the Three Graces. Atop the Royal Liver Building (1908–11) sit the two famous two Liver Birds, the symbols of Liverpool. The </a:t>
            </a:r>
            <a:r>
              <a:rPr lang="en-GB" sz="2000" dirty="0" err="1" smtClean="0">
                <a:latin typeface="Segoe UI" pitchFamily="34" charset="0"/>
                <a:ea typeface="Segoe UI" pitchFamily="34" charset="0"/>
                <a:cs typeface="Segoe UI" pitchFamily="34" charset="0"/>
              </a:rPr>
              <a:t>Cunard</a:t>
            </a:r>
            <a:r>
              <a:rPr lang="en-GB" sz="2000" dirty="0" smtClean="0">
                <a:latin typeface="Segoe UI" pitchFamily="34" charset="0"/>
                <a:ea typeface="Segoe UI" pitchFamily="34" charset="0"/>
                <a:cs typeface="Segoe UI" pitchFamily="34" charset="0"/>
              </a:rPr>
              <a:t> Building (1914–17) is the former headquarters of the </a:t>
            </a:r>
            <a:r>
              <a:rPr lang="en-GB" sz="2000" dirty="0" err="1" smtClean="0">
                <a:latin typeface="Segoe UI" pitchFamily="34" charset="0"/>
                <a:ea typeface="Segoe UI" pitchFamily="34" charset="0"/>
                <a:cs typeface="Segoe UI" pitchFamily="34" charset="0"/>
              </a:rPr>
              <a:t>Cunard</a:t>
            </a:r>
            <a:r>
              <a:rPr lang="en-GB" sz="2000" dirty="0" smtClean="0">
                <a:latin typeface="Segoe UI" pitchFamily="34" charset="0"/>
                <a:ea typeface="Segoe UI" pitchFamily="34" charset="0"/>
                <a:cs typeface="Segoe UI" pitchFamily="34" charset="0"/>
              </a:rPr>
              <a:t> shipping company, and the Port of Liverpool Building (1903–07) is the home of the former Mersey Docks and Harbour Board.</a:t>
            </a:r>
          </a:p>
          <a:p>
            <a:pPr fontAlgn="base"/>
            <a:r>
              <a:rPr lang="en-GB" sz="2000" dirty="0" smtClean="0">
                <a:latin typeface="Segoe UI" pitchFamily="34" charset="0"/>
                <a:ea typeface="Segoe UI" pitchFamily="34" charset="0"/>
                <a:cs typeface="Segoe UI" pitchFamily="34" charset="0"/>
              </a:rPr>
              <a:t>Both cathedrals date from the 20th century. Liverpool Anglican Cathedral is Britain’s biggest Cathedral, designed by Sir Giles Gilbert Scott, and took 74 years to build from the foundation stone being laid in 1904. It is breathtaking in both scale and intricacy.</a:t>
            </a:r>
            <a:endParaRPr lang="en-GB" sz="2000" dirty="0">
              <a:latin typeface="Segoe UI" pitchFamily="34" charset="0"/>
              <a:ea typeface="Segoe UI" pitchFamily="34" charset="0"/>
              <a:cs typeface="Segoe UI"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2000" fill="hold"/>
                                        <p:tgtEl>
                                          <p:spTgt spid="3"/>
                                        </p:tgtEl>
                                        <p:attrNameLst>
                                          <p:attrName>ppt_x</p:attrName>
                                        </p:attrNameLst>
                                      </p:cBhvr>
                                      <p:tavLst>
                                        <p:tav tm="0">
                                          <p:val>
                                            <p:strVal val="1+#ppt_w/2"/>
                                          </p:val>
                                        </p:tav>
                                        <p:tav tm="100000">
                                          <p:val>
                                            <p:strVal val="#ppt_x"/>
                                          </p:val>
                                        </p:tav>
                                      </p:tavLst>
                                    </p:anim>
                                    <p:anim calcmode="lin" valueType="num">
                                      <p:cBhvr additive="base">
                                        <p:cTn id="8" dur="20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8194" y="888279"/>
            <a:ext cx="9339943" cy="1938992"/>
          </a:xfrm>
          <a:prstGeom prst="rect">
            <a:avLst/>
          </a:prstGeom>
          <a:noFill/>
        </p:spPr>
        <p:txBody>
          <a:bodyPr wrap="square" rtlCol="0">
            <a:spAutoFit/>
          </a:bodyPr>
          <a:lstStyle/>
          <a:p>
            <a:pPr fontAlgn="base"/>
            <a:r>
              <a:rPr lang="en-GB" sz="2000" dirty="0" smtClean="0">
                <a:latin typeface="Segoe UI" pitchFamily="34" charset="0"/>
                <a:ea typeface="Segoe UI" pitchFamily="34" charset="0"/>
                <a:cs typeface="Segoe UI" pitchFamily="34" charset="0"/>
              </a:rPr>
              <a:t>The Metropolitan Cathedral was originally conceived as a huge structure in a similar style to the neo-gothic Anglican Cathedral. Of that design, only the </a:t>
            </a:r>
            <a:r>
              <a:rPr lang="en-GB" sz="2000" dirty="0" err="1" smtClean="0">
                <a:latin typeface="Segoe UI" pitchFamily="34" charset="0"/>
                <a:ea typeface="Segoe UI" pitchFamily="34" charset="0"/>
                <a:cs typeface="Segoe UI" pitchFamily="34" charset="0"/>
              </a:rPr>
              <a:t>Lutyens</a:t>
            </a:r>
            <a:r>
              <a:rPr lang="en-GB" sz="2000" dirty="0" smtClean="0">
                <a:latin typeface="Segoe UI" pitchFamily="34" charset="0"/>
                <a:ea typeface="Segoe UI" pitchFamily="34" charset="0"/>
                <a:cs typeface="Segoe UI" pitchFamily="34" charset="0"/>
              </a:rPr>
              <a:t> Crypt was built and due to the pressures of war and rising costs, the design was abandoned. The current modern, circular Cathedral opened in 1967, and features glorious multi-coloured windows. The original </a:t>
            </a:r>
            <a:r>
              <a:rPr lang="en-GB" sz="2000" dirty="0" err="1" smtClean="0">
                <a:latin typeface="Segoe UI" pitchFamily="34" charset="0"/>
                <a:ea typeface="Segoe UI" pitchFamily="34" charset="0"/>
                <a:cs typeface="Segoe UI" pitchFamily="34" charset="0"/>
              </a:rPr>
              <a:t>Lutyens</a:t>
            </a:r>
            <a:r>
              <a:rPr lang="en-GB" sz="2000" dirty="0" smtClean="0">
                <a:latin typeface="Segoe UI" pitchFamily="34" charset="0"/>
                <a:ea typeface="Segoe UI" pitchFamily="34" charset="0"/>
                <a:cs typeface="Segoe UI" pitchFamily="34" charset="0"/>
              </a:rPr>
              <a:t> Crypt can still be seen.</a:t>
            </a:r>
          </a:p>
        </p:txBody>
      </p:sp>
      <p:sp>
        <p:nvSpPr>
          <p:cNvPr id="5" name="Rectangle 4"/>
          <p:cNvSpPr/>
          <p:nvPr/>
        </p:nvSpPr>
        <p:spPr>
          <a:xfrm>
            <a:off x="248194" y="3514654"/>
            <a:ext cx="9353006" cy="2246769"/>
          </a:xfrm>
          <a:prstGeom prst="rect">
            <a:avLst/>
          </a:prstGeom>
        </p:spPr>
        <p:txBody>
          <a:bodyPr wrap="square">
            <a:spAutoFit/>
          </a:bodyPr>
          <a:lstStyle/>
          <a:p>
            <a:pPr fontAlgn="base"/>
            <a:r>
              <a:rPr lang="en-GB" sz="2000" dirty="0" smtClean="0">
                <a:latin typeface="Segoe UI" pitchFamily="34" charset="0"/>
                <a:ea typeface="Segoe UI" pitchFamily="34" charset="0"/>
                <a:cs typeface="Segoe UI" pitchFamily="34" charset="0"/>
              </a:rPr>
              <a:t>South of the city, the art deco former terminal building of Speke Airport, used from the 1930s to 1986, is now the </a:t>
            </a:r>
            <a:r>
              <a:rPr lang="en-GB" sz="2000" dirty="0" err="1" smtClean="0">
                <a:latin typeface="Segoe UI" pitchFamily="34" charset="0"/>
                <a:ea typeface="Segoe UI" pitchFamily="34" charset="0"/>
                <a:cs typeface="Segoe UI" pitchFamily="34" charset="0"/>
              </a:rPr>
              <a:t>Crowne</a:t>
            </a:r>
            <a:r>
              <a:rPr lang="en-GB" sz="2000" dirty="0" smtClean="0">
                <a:latin typeface="Segoe UI" pitchFamily="34" charset="0"/>
                <a:ea typeface="Segoe UI" pitchFamily="34" charset="0"/>
                <a:cs typeface="Segoe UI" pitchFamily="34" charset="0"/>
              </a:rPr>
              <a:t> Plaza.</a:t>
            </a:r>
          </a:p>
          <a:p>
            <a:pPr fontAlgn="base"/>
            <a:r>
              <a:rPr lang="en-GB" sz="2000" dirty="0" smtClean="0">
                <a:latin typeface="Segoe UI" pitchFamily="34" charset="0"/>
                <a:ea typeface="Segoe UI" pitchFamily="34" charset="0"/>
                <a:cs typeface="Segoe UI" pitchFamily="34" charset="0"/>
              </a:rPr>
              <a:t>In 2004, Liverpool was declared a UNESCO World Heritage Site. Comprising six locations in the city, Liverpool Maritime Mercantile City includes the Pier Head, Albert Dock and William Brown Street and many of Liverpool’s famous landmarks.</a:t>
            </a:r>
          </a:p>
          <a:p>
            <a:pPr fontAlgn="base"/>
            <a:r>
              <a:rPr lang="en-GB" sz="2000" dirty="0" smtClean="0">
                <a:latin typeface="Segoe UI" pitchFamily="34" charset="0"/>
                <a:ea typeface="Segoe UI" pitchFamily="34" charset="0"/>
                <a:cs typeface="Segoe UI" pitchFamily="34" charset="0"/>
              </a:rPr>
              <a:t>One of the more striking modern buildings is the waterfront Museum of Liverpool, opened in 2011.</a:t>
            </a:r>
            <a:endParaRPr lang="en-GB" sz="2000" dirty="0">
              <a:latin typeface="Segoe UI" pitchFamily="34" charset="0"/>
              <a:ea typeface="Segoe UI" pitchFamily="34" charset="0"/>
              <a:cs typeface="Segoe UI"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2000" fill="hold"/>
                                        <p:tgtEl>
                                          <p:spTgt spid="3"/>
                                        </p:tgtEl>
                                        <p:attrNameLst>
                                          <p:attrName>ppt_x</p:attrName>
                                        </p:attrNameLst>
                                      </p:cBhvr>
                                      <p:tavLst>
                                        <p:tav tm="0">
                                          <p:val>
                                            <p:strVal val="1+#ppt_w/2"/>
                                          </p:val>
                                        </p:tav>
                                        <p:tav tm="100000">
                                          <p:val>
                                            <p:strVal val="#ppt_x"/>
                                          </p:val>
                                        </p:tav>
                                      </p:tavLst>
                                    </p:anim>
                                    <p:anim calcmode="lin" valueType="num">
                                      <p:cBhvr additive="base">
                                        <p:cTn id="8" dur="20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onstruction work on the Mersey Tunnel 12th March 1930.jpg"/>
          <p:cNvPicPr>
            <a:picLocks noChangeAspect="1"/>
          </p:cNvPicPr>
          <p:nvPr/>
        </p:nvPicPr>
        <p:blipFill>
          <a:blip r:embed="rId2"/>
          <a:stretch>
            <a:fillRect/>
          </a:stretch>
        </p:blipFill>
        <p:spPr>
          <a:xfrm>
            <a:off x="765075" y="282926"/>
            <a:ext cx="8125553" cy="5255725"/>
          </a:xfrm>
          <a:prstGeom prst="rect">
            <a:avLst/>
          </a:prstGeom>
        </p:spPr>
      </p:pic>
      <p:sp>
        <p:nvSpPr>
          <p:cNvPr id="4" name="TextBox 3"/>
          <p:cNvSpPr txBox="1"/>
          <p:nvPr/>
        </p:nvSpPr>
        <p:spPr>
          <a:xfrm>
            <a:off x="339634" y="5747657"/>
            <a:ext cx="9222377" cy="400110"/>
          </a:xfrm>
          <a:prstGeom prst="rect">
            <a:avLst/>
          </a:prstGeom>
          <a:noFill/>
        </p:spPr>
        <p:txBody>
          <a:bodyPr wrap="square" rtlCol="0">
            <a:spAutoFit/>
          </a:bodyPr>
          <a:lstStyle/>
          <a:p>
            <a:r>
              <a:rPr lang="en-GB" sz="2000" dirty="0" smtClean="0">
                <a:latin typeface="Segoe UI" pitchFamily="34" charset="0"/>
                <a:ea typeface="Segoe UI" pitchFamily="34" charset="0"/>
                <a:cs typeface="Segoe UI" pitchFamily="34" charset="0"/>
              </a:rPr>
              <a:t>The Victoria Monument was built in 1901.</a:t>
            </a:r>
            <a:endParaRPr lang="en-GB" sz="2000" dirty="0">
              <a:latin typeface="Segoe UI" pitchFamily="34" charset="0"/>
              <a:ea typeface="Segoe UI" pitchFamily="34" charset="0"/>
              <a:cs typeface="Segoe UI"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2000" fill="hold"/>
                                        <p:tgtEl>
                                          <p:spTgt spid="3"/>
                                        </p:tgtEl>
                                        <p:attrNameLst>
                                          <p:attrName>ppt_x</p:attrName>
                                        </p:attrNameLst>
                                      </p:cBhvr>
                                      <p:tavLst>
                                        <p:tav tm="0">
                                          <p:val>
                                            <p:strVal val="1+#ppt_w/2"/>
                                          </p:val>
                                        </p:tav>
                                        <p:tav tm="100000">
                                          <p:val>
                                            <p:strVal val="#ppt_x"/>
                                          </p:val>
                                        </p:tav>
                                      </p:tavLst>
                                    </p:anim>
                                    <p:anim calcmode="lin" valueType="num">
                                      <p:cBhvr additive="base">
                                        <p:cTn id="8" dur="20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1+#ppt_w/2"/>
                                          </p:val>
                                        </p:tav>
                                        <p:tav tm="100000">
                                          <p:val>
                                            <p:strVal val="#ppt_x"/>
                                          </p:val>
                                        </p:tav>
                                      </p:tavLst>
                                    </p:anim>
                                    <p:anim calcmode="lin" valueType="num">
                                      <p:cBhvr additive="base">
                                        <p:cTn id="14"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onstruction work on the Mersey Tunnel 12th March 1930.jpg"/>
          <p:cNvPicPr>
            <a:picLocks noChangeAspect="1"/>
          </p:cNvPicPr>
          <p:nvPr/>
        </p:nvPicPr>
        <p:blipFill>
          <a:blip r:embed="rId2"/>
          <a:stretch>
            <a:fillRect/>
          </a:stretch>
        </p:blipFill>
        <p:spPr>
          <a:xfrm>
            <a:off x="1674416" y="282926"/>
            <a:ext cx="6306870" cy="5255725"/>
          </a:xfrm>
          <a:prstGeom prst="rect">
            <a:avLst/>
          </a:prstGeom>
        </p:spPr>
      </p:pic>
      <p:sp>
        <p:nvSpPr>
          <p:cNvPr id="4" name="TextBox 3"/>
          <p:cNvSpPr txBox="1"/>
          <p:nvPr/>
        </p:nvSpPr>
        <p:spPr>
          <a:xfrm>
            <a:off x="339634" y="5747657"/>
            <a:ext cx="9222377" cy="707886"/>
          </a:xfrm>
          <a:prstGeom prst="rect">
            <a:avLst/>
          </a:prstGeom>
          <a:noFill/>
        </p:spPr>
        <p:txBody>
          <a:bodyPr wrap="square" rtlCol="0">
            <a:spAutoFit/>
          </a:bodyPr>
          <a:lstStyle/>
          <a:p>
            <a:r>
              <a:rPr lang="en-GB" sz="2000" dirty="0" smtClean="0">
                <a:latin typeface="Segoe UI" pitchFamily="34" charset="0"/>
                <a:ea typeface="Segoe UI" pitchFamily="34" charset="0"/>
                <a:cs typeface="Segoe UI" pitchFamily="34" charset="0"/>
              </a:rPr>
              <a:t>Work on the Anglican Cathedral was extensive and began in 1901 but was not completed until 1978..</a:t>
            </a:r>
            <a:endParaRPr lang="en-GB" sz="2000" dirty="0">
              <a:latin typeface="Segoe UI" pitchFamily="34" charset="0"/>
              <a:ea typeface="Segoe UI" pitchFamily="34" charset="0"/>
              <a:cs typeface="Segoe UI"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2000" fill="hold"/>
                                        <p:tgtEl>
                                          <p:spTgt spid="3"/>
                                        </p:tgtEl>
                                        <p:attrNameLst>
                                          <p:attrName>ppt_x</p:attrName>
                                        </p:attrNameLst>
                                      </p:cBhvr>
                                      <p:tavLst>
                                        <p:tav tm="0">
                                          <p:val>
                                            <p:strVal val="1+#ppt_w/2"/>
                                          </p:val>
                                        </p:tav>
                                        <p:tav tm="100000">
                                          <p:val>
                                            <p:strVal val="#ppt_x"/>
                                          </p:val>
                                        </p:tav>
                                      </p:tavLst>
                                    </p:anim>
                                    <p:anim calcmode="lin" valueType="num">
                                      <p:cBhvr additive="base">
                                        <p:cTn id="8" dur="20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1+#ppt_w/2"/>
                                          </p:val>
                                        </p:tav>
                                        <p:tav tm="100000">
                                          <p:val>
                                            <p:strVal val="#ppt_x"/>
                                          </p:val>
                                        </p:tav>
                                      </p:tavLst>
                                    </p:anim>
                                    <p:anim calcmode="lin" valueType="num">
                                      <p:cBhvr additive="base">
                                        <p:cTn id="14"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onstruction work on the Mersey Tunnel 12th March 1930.jpg"/>
          <p:cNvPicPr>
            <a:picLocks noChangeAspect="1"/>
          </p:cNvPicPr>
          <p:nvPr/>
        </p:nvPicPr>
        <p:blipFill>
          <a:blip r:embed="rId2"/>
          <a:stretch>
            <a:fillRect/>
          </a:stretch>
        </p:blipFill>
        <p:spPr>
          <a:xfrm>
            <a:off x="623271" y="282926"/>
            <a:ext cx="8409160" cy="5255725"/>
          </a:xfrm>
          <a:prstGeom prst="rect">
            <a:avLst/>
          </a:prstGeom>
        </p:spPr>
      </p:pic>
      <p:sp>
        <p:nvSpPr>
          <p:cNvPr id="4" name="TextBox 3"/>
          <p:cNvSpPr txBox="1"/>
          <p:nvPr/>
        </p:nvSpPr>
        <p:spPr>
          <a:xfrm>
            <a:off x="339634" y="5747657"/>
            <a:ext cx="9222377" cy="707886"/>
          </a:xfrm>
          <a:prstGeom prst="rect">
            <a:avLst/>
          </a:prstGeom>
          <a:noFill/>
        </p:spPr>
        <p:txBody>
          <a:bodyPr wrap="square" rtlCol="0">
            <a:spAutoFit/>
          </a:bodyPr>
          <a:lstStyle/>
          <a:p>
            <a:r>
              <a:rPr lang="en-GB" sz="2000" dirty="0" smtClean="0">
                <a:latin typeface="Segoe UI" pitchFamily="34" charset="0"/>
                <a:ea typeface="Segoe UI" pitchFamily="34" charset="0"/>
                <a:cs typeface="Segoe UI" pitchFamily="34" charset="0"/>
              </a:rPr>
              <a:t>Construction on the Port of Liverpool building began in 1903 and was completed in 1907.</a:t>
            </a:r>
            <a:endParaRPr lang="en-GB" sz="2000" dirty="0">
              <a:latin typeface="Segoe UI" pitchFamily="34" charset="0"/>
              <a:ea typeface="Segoe UI" pitchFamily="34" charset="0"/>
              <a:cs typeface="Segoe UI"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2000" fill="hold"/>
                                        <p:tgtEl>
                                          <p:spTgt spid="3"/>
                                        </p:tgtEl>
                                        <p:attrNameLst>
                                          <p:attrName>ppt_x</p:attrName>
                                        </p:attrNameLst>
                                      </p:cBhvr>
                                      <p:tavLst>
                                        <p:tav tm="0">
                                          <p:val>
                                            <p:strVal val="1+#ppt_w/2"/>
                                          </p:val>
                                        </p:tav>
                                        <p:tav tm="100000">
                                          <p:val>
                                            <p:strVal val="#ppt_x"/>
                                          </p:val>
                                        </p:tav>
                                      </p:tavLst>
                                    </p:anim>
                                    <p:anim calcmode="lin" valueType="num">
                                      <p:cBhvr additive="base">
                                        <p:cTn id="8" dur="20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1+#ppt_w/2"/>
                                          </p:val>
                                        </p:tav>
                                        <p:tav tm="100000">
                                          <p:val>
                                            <p:strVal val="#ppt_x"/>
                                          </p:val>
                                        </p:tav>
                                      </p:tavLst>
                                    </p:anim>
                                    <p:anim calcmode="lin" valueType="num">
                                      <p:cBhvr additive="base">
                                        <p:cTn id="14"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onstruction work on the Mersey Tunnel 12th March 1930.jpg"/>
          <p:cNvPicPr>
            <a:picLocks noChangeAspect="1"/>
          </p:cNvPicPr>
          <p:nvPr/>
        </p:nvPicPr>
        <p:blipFill>
          <a:blip r:embed="rId2"/>
          <a:stretch>
            <a:fillRect/>
          </a:stretch>
        </p:blipFill>
        <p:spPr>
          <a:xfrm>
            <a:off x="415910" y="364731"/>
            <a:ext cx="8823883" cy="5092115"/>
          </a:xfrm>
          <a:prstGeom prst="rect">
            <a:avLst/>
          </a:prstGeom>
        </p:spPr>
      </p:pic>
      <p:sp>
        <p:nvSpPr>
          <p:cNvPr id="4" name="TextBox 3"/>
          <p:cNvSpPr txBox="1"/>
          <p:nvPr/>
        </p:nvSpPr>
        <p:spPr>
          <a:xfrm>
            <a:off x="339634" y="5747657"/>
            <a:ext cx="9222377" cy="400110"/>
          </a:xfrm>
          <a:prstGeom prst="rect">
            <a:avLst/>
          </a:prstGeom>
          <a:noFill/>
        </p:spPr>
        <p:txBody>
          <a:bodyPr wrap="square" rtlCol="0">
            <a:spAutoFit/>
          </a:bodyPr>
          <a:lstStyle/>
          <a:p>
            <a:r>
              <a:rPr lang="en-GB" sz="2000" dirty="0" smtClean="0">
                <a:latin typeface="Segoe UI" pitchFamily="34" charset="0"/>
                <a:ea typeface="Segoe UI" pitchFamily="34" charset="0"/>
                <a:cs typeface="Segoe UI" pitchFamily="34" charset="0"/>
              </a:rPr>
              <a:t>Construction started on the Liver Buildings in 1908 and completed in 1911.</a:t>
            </a:r>
            <a:endParaRPr lang="en-GB" sz="2000" dirty="0">
              <a:latin typeface="Segoe UI" pitchFamily="34" charset="0"/>
              <a:ea typeface="Segoe UI" pitchFamily="34" charset="0"/>
              <a:cs typeface="Segoe UI"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2000" fill="hold"/>
                                        <p:tgtEl>
                                          <p:spTgt spid="3"/>
                                        </p:tgtEl>
                                        <p:attrNameLst>
                                          <p:attrName>ppt_x</p:attrName>
                                        </p:attrNameLst>
                                      </p:cBhvr>
                                      <p:tavLst>
                                        <p:tav tm="0">
                                          <p:val>
                                            <p:strVal val="1+#ppt_w/2"/>
                                          </p:val>
                                        </p:tav>
                                        <p:tav tm="100000">
                                          <p:val>
                                            <p:strVal val="#ppt_x"/>
                                          </p:val>
                                        </p:tav>
                                      </p:tavLst>
                                    </p:anim>
                                    <p:anim calcmode="lin" valueType="num">
                                      <p:cBhvr additive="base">
                                        <p:cTn id="8" dur="20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1+#ppt_w/2"/>
                                          </p:val>
                                        </p:tav>
                                        <p:tav tm="100000">
                                          <p:val>
                                            <p:strVal val="#ppt_x"/>
                                          </p:val>
                                        </p:tav>
                                      </p:tavLst>
                                    </p:anim>
                                    <p:anim calcmode="lin" valueType="num">
                                      <p:cBhvr additive="base">
                                        <p:cTn id="14"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onstruction work on the Mersey Tunnel 12th March 1930.jpg"/>
          <p:cNvPicPr>
            <a:picLocks noChangeAspect="1"/>
          </p:cNvPicPr>
          <p:nvPr/>
        </p:nvPicPr>
        <p:blipFill>
          <a:blip r:embed="rId2"/>
          <a:stretch>
            <a:fillRect/>
          </a:stretch>
        </p:blipFill>
        <p:spPr>
          <a:xfrm>
            <a:off x="1296661" y="282926"/>
            <a:ext cx="7062380" cy="5255725"/>
          </a:xfrm>
          <a:prstGeom prst="rect">
            <a:avLst/>
          </a:prstGeom>
        </p:spPr>
      </p:pic>
      <p:sp>
        <p:nvSpPr>
          <p:cNvPr id="4" name="TextBox 3"/>
          <p:cNvSpPr txBox="1"/>
          <p:nvPr/>
        </p:nvSpPr>
        <p:spPr>
          <a:xfrm>
            <a:off x="339634" y="5747657"/>
            <a:ext cx="9222377" cy="400110"/>
          </a:xfrm>
          <a:prstGeom prst="rect">
            <a:avLst/>
          </a:prstGeom>
          <a:noFill/>
        </p:spPr>
        <p:txBody>
          <a:bodyPr wrap="square" rtlCol="0">
            <a:spAutoFit/>
          </a:bodyPr>
          <a:lstStyle/>
          <a:p>
            <a:r>
              <a:rPr lang="en-GB" sz="2000" dirty="0" smtClean="0">
                <a:latin typeface="Segoe UI" pitchFamily="34" charset="0"/>
                <a:ea typeface="Segoe UI" pitchFamily="34" charset="0"/>
                <a:cs typeface="Segoe UI" pitchFamily="34" charset="0"/>
              </a:rPr>
              <a:t>The Adelphi was one of the most luxurious hotels when it opened in 1914.</a:t>
            </a:r>
            <a:endParaRPr lang="en-GB" sz="2000" dirty="0">
              <a:latin typeface="Segoe UI" pitchFamily="34" charset="0"/>
              <a:ea typeface="Segoe UI" pitchFamily="34" charset="0"/>
              <a:cs typeface="Segoe UI"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2000" fill="hold"/>
                                        <p:tgtEl>
                                          <p:spTgt spid="3"/>
                                        </p:tgtEl>
                                        <p:attrNameLst>
                                          <p:attrName>ppt_x</p:attrName>
                                        </p:attrNameLst>
                                      </p:cBhvr>
                                      <p:tavLst>
                                        <p:tav tm="0">
                                          <p:val>
                                            <p:strVal val="1+#ppt_w/2"/>
                                          </p:val>
                                        </p:tav>
                                        <p:tav tm="100000">
                                          <p:val>
                                            <p:strVal val="#ppt_x"/>
                                          </p:val>
                                        </p:tav>
                                      </p:tavLst>
                                    </p:anim>
                                    <p:anim calcmode="lin" valueType="num">
                                      <p:cBhvr additive="base">
                                        <p:cTn id="8" dur="20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1+#ppt_w/2"/>
                                          </p:val>
                                        </p:tav>
                                        <p:tav tm="100000">
                                          <p:val>
                                            <p:strVal val="#ppt_x"/>
                                          </p:val>
                                        </p:tav>
                                      </p:tavLst>
                                    </p:anim>
                                    <p:anim calcmode="lin" valueType="num">
                                      <p:cBhvr additive="base">
                                        <p:cTn id="14"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onstruction work on the Mersey Tunnel 12th March 1930.jpg"/>
          <p:cNvPicPr>
            <a:picLocks noChangeAspect="1"/>
          </p:cNvPicPr>
          <p:nvPr/>
        </p:nvPicPr>
        <p:blipFill>
          <a:blip r:embed="rId2"/>
          <a:stretch>
            <a:fillRect/>
          </a:stretch>
        </p:blipFill>
        <p:spPr>
          <a:xfrm>
            <a:off x="1319519" y="282926"/>
            <a:ext cx="7016663" cy="5255725"/>
          </a:xfrm>
          <a:prstGeom prst="rect">
            <a:avLst/>
          </a:prstGeom>
        </p:spPr>
      </p:pic>
      <p:sp>
        <p:nvSpPr>
          <p:cNvPr id="4" name="TextBox 3"/>
          <p:cNvSpPr txBox="1"/>
          <p:nvPr/>
        </p:nvSpPr>
        <p:spPr>
          <a:xfrm>
            <a:off x="339634" y="5747657"/>
            <a:ext cx="9222377" cy="707886"/>
          </a:xfrm>
          <a:prstGeom prst="rect">
            <a:avLst/>
          </a:prstGeom>
          <a:noFill/>
        </p:spPr>
        <p:txBody>
          <a:bodyPr wrap="square" rtlCol="0">
            <a:spAutoFit/>
          </a:bodyPr>
          <a:lstStyle/>
          <a:p>
            <a:r>
              <a:rPr lang="en-GB" sz="2000" dirty="0" smtClean="0">
                <a:latin typeface="Segoe UI" pitchFamily="34" charset="0"/>
                <a:ea typeface="Segoe UI" pitchFamily="34" charset="0"/>
                <a:cs typeface="Segoe UI" pitchFamily="34" charset="0"/>
              </a:rPr>
              <a:t>The </a:t>
            </a:r>
            <a:r>
              <a:rPr lang="en-GB" sz="2000" dirty="0" err="1" smtClean="0">
                <a:latin typeface="Segoe UI" pitchFamily="34" charset="0"/>
                <a:ea typeface="Segoe UI" pitchFamily="34" charset="0"/>
                <a:cs typeface="Segoe UI" pitchFamily="34" charset="0"/>
              </a:rPr>
              <a:t>Cunard</a:t>
            </a:r>
            <a:r>
              <a:rPr lang="en-GB" sz="2000" dirty="0" smtClean="0">
                <a:latin typeface="Segoe UI" pitchFamily="34" charset="0"/>
                <a:ea typeface="Segoe UI" pitchFamily="34" charset="0"/>
                <a:cs typeface="Segoe UI" pitchFamily="34" charset="0"/>
              </a:rPr>
              <a:t> building was the last of the 3 Graces to be constructed, between 1914 and 1917.</a:t>
            </a:r>
            <a:endParaRPr lang="en-GB" sz="2000" dirty="0">
              <a:latin typeface="Segoe UI" pitchFamily="34" charset="0"/>
              <a:ea typeface="Segoe UI" pitchFamily="34" charset="0"/>
              <a:cs typeface="Segoe UI"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2000" fill="hold"/>
                                        <p:tgtEl>
                                          <p:spTgt spid="3"/>
                                        </p:tgtEl>
                                        <p:attrNameLst>
                                          <p:attrName>ppt_x</p:attrName>
                                        </p:attrNameLst>
                                      </p:cBhvr>
                                      <p:tavLst>
                                        <p:tav tm="0">
                                          <p:val>
                                            <p:strVal val="1+#ppt_w/2"/>
                                          </p:val>
                                        </p:tav>
                                        <p:tav tm="100000">
                                          <p:val>
                                            <p:strVal val="#ppt_x"/>
                                          </p:val>
                                        </p:tav>
                                      </p:tavLst>
                                    </p:anim>
                                    <p:anim calcmode="lin" valueType="num">
                                      <p:cBhvr additive="base">
                                        <p:cTn id="8" dur="20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1+#ppt_w/2"/>
                                          </p:val>
                                        </p:tav>
                                        <p:tav tm="100000">
                                          <p:val>
                                            <p:strVal val="#ppt_x"/>
                                          </p:val>
                                        </p:tav>
                                      </p:tavLst>
                                    </p:anim>
                                    <p:anim calcmode="lin" valueType="num">
                                      <p:cBhvr additive="base">
                                        <p:cTn id="14"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onstruction work on the Mersey Tunnel 12th March 1930.jpg"/>
          <p:cNvPicPr>
            <a:picLocks noChangeAspect="1"/>
          </p:cNvPicPr>
          <p:nvPr/>
        </p:nvPicPr>
        <p:blipFill>
          <a:blip r:embed="rId2"/>
          <a:stretch>
            <a:fillRect/>
          </a:stretch>
        </p:blipFill>
        <p:spPr>
          <a:xfrm>
            <a:off x="1338537" y="282926"/>
            <a:ext cx="6978628" cy="5255725"/>
          </a:xfrm>
          <a:prstGeom prst="rect">
            <a:avLst/>
          </a:prstGeom>
        </p:spPr>
      </p:pic>
      <p:sp>
        <p:nvSpPr>
          <p:cNvPr id="4" name="TextBox 3"/>
          <p:cNvSpPr txBox="1"/>
          <p:nvPr/>
        </p:nvSpPr>
        <p:spPr>
          <a:xfrm>
            <a:off x="339634" y="5747657"/>
            <a:ext cx="9222377" cy="400110"/>
          </a:xfrm>
          <a:prstGeom prst="rect">
            <a:avLst/>
          </a:prstGeom>
          <a:noFill/>
        </p:spPr>
        <p:txBody>
          <a:bodyPr wrap="square" rtlCol="0">
            <a:spAutoFit/>
          </a:bodyPr>
          <a:lstStyle/>
          <a:p>
            <a:r>
              <a:rPr lang="en-GB" sz="2000" dirty="0" smtClean="0">
                <a:latin typeface="Segoe UI" pitchFamily="34" charset="0"/>
                <a:ea typeface="Segoe UI" pitchFamily="34" charset="0"/>
                <a:cs typeface="Segoe UI" pitchFamily="34" charset="0"/>
              </a:rPr>
              <a:t>Liverpool Airport opened in 1930.</a:t>
            </a:r>
            <a:endParaRPr lang="en-GB" sz="2000" dirty="0">
              <a:latin typeface="Segoe UI" pitchFamily="34" charset="0"/>
              <a:ea typeface="Segoe UI" pitchFamily="34" charset="0"/>
              <a:cs typeface="Segoe UI"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2000" fill="hold"/>
                                        <p:tgtEl>
                                          <p:spTgt spid="3"/>
                                        </p:tgtEl>
                                        <p:attrNameLst>
                                          <p:attrName>ppt_x</p:attrName>
                                        </p:attrNameLst>
                                      </p:cBhvr>
                                      <p:tavLst>
                                        <p:tav tm="0">
                                          <p:val>
                                            <p:strVal val="1+#ppt_w/2"/>
                                          </p:val>
                                        </p:tav>
                                        <p:tav tm="100000">
                                          <p:val>
                                            <p:strVal val="#ppt_x"/>
                                          </p:val>
                                        </p:tav>
                                      </p:tavLst>
                                    </p:anim>
                                    <p:anim calcmode="lin" valueType="num">
                                      <p:cBhvr additive="base">
                                        <p:cTn id="8" dur="20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1+#ppt_w/2"/>
                                          </p:val>
                                        </p:tav>
                                        <p:tav tm="100000">
                                          <p:val>
                                            <p:strVal val="#ppt_x"/>
                                          </p:val>
                                        </p:tav>
                                      </p:tavLst>
                                    </p:anim>
                                    <p:anim calcmode="lin" valueType="num">
                                      <p:cBhvr additive="base">
                                        <p:cTn id="14"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onstruction work on the Mersey Tunnel 12th March 1930.jpg"/>
          <p:cNvPicPr>
            <a:picLocks noChangeAspect="1"/>
          </p:cNvPicPr>
          <p:nvPr/>
        </p:nvPicPr>
        <p:blipFill>
          <a:blip r:embed="rId2"/>
          <a:stretch>
            <a:fillRect/>
          </a:stretch>
        </p:blipFill>
        <p:spPr>
          <a:xfrm>
            <a:off x="415910" y="282926"/>
            <a:ext cx="8823883" cy="5255725"/>
          </a:xfrm>
          <a:prstGeom prst="rect">
            <a:avLst/>
          </a:prstGeom>
        </p:spPr>
      </p:pic>
      <p:sp>
        <p:nvSpPr>
          <p:cNvPr id="4" name="TextBox 3"/>
          <p:cNvSpPr txBox="1"/>
          <p:nvPr/>
        </p:nvSpPr>
        <p:spPr>
          <a:xfrm>
            <a:off x="339634" y="5747657"/>
            <a:ext cx="9222377" cy="707886"/>
          </a:xfrm>
          <a:prstGeom prst="rect">
            <a:avLst/>
          </a:prstGeom>
          <a:noFill/>
        </p:spPr>
        <p:txBody>
          <a:bodyPr wrap="square" rtlCol="0">
            <a:spAutoFit/>
          </a:bodyPr>
          <a:lstStyle/>
          <a:p>
            <a:r>
              <a:rPr lang="en-GB" sz="2000" dirty="0" smtClean="0">
                <a:latin typeface="Segoe UI" pitchFamily="34" charset="0"/>
                <a:ea typeface="Segoe UI" pitchFamily="34" charset="0"/>
                <a:cs typeface="Segoe UI" pitchFamily="34" charset="0"/>
              </a:rPr>
              <a:t>The Queensway tunnel was opened on 18</a:t>
            </a:r>
            <a:r>
              <a:rPr lang="en-GB" sz="2000" baseline="30000" dirty="0" smtClean="0">
                <a:latin typeface="Segoe UI" pitchFamily="34" charset="0"/>
                <a:ea typeface="Segoe UI" pitchFamily="34" charset="0"/>
                <a:cs typeface="Segoe UI" pitchFamily="34" charset="0"/>
              </a:rPr>
              <a:t>th</a:t>
            </a:r>
            <a:r>
              <a:rPr lang="en-GB" sz="2000" dirty="0" smtClean="0">
                <a:latin typeface="Segoe UI" pitchFamily="34" charset="0"/>
                <a:ea typeface="Segoe UI" pitchFamily="34" charset="0"/>
                <a:cs typeface="Segoe UI" pitchFamily="34" charset="0"/>
              </a:rPr>
              <a:t> July 1934 after construction started in 1925.</a:t>
            </a:r>
            <a:endParaRPr lang="en-GB" sz="2000" dirty="0">
              <a:latin typeface="Segoe UI" pitchFamily="34" charset="0"/>
              <a:ea typeface="Segoe UI" pitchFamily="34" charset="0"/>
              <a:cs typeface="Segoe UI"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2000" fill="hold"/>
                                        <p:tgtEl>
                                          <p:spTgt spid="3"/>
                                        </p:tgtEl>
                                        <p:attrNameLst>
                                          <p:attrName>ppt_x</p:attrName>
                                        </p:attrNameLst>
                                      </p:cBhvr>
                                      <p:tavLst>
                                        <p:tav tm="0">
                                          <p:val>
                                            <p:strVal val="1+#ppt_w/2"/>
                                          </p:val>
                                        </p:tav>
                                        <p:tav tm="100000">
                                          <p:val>
                                            <p:strVal val="#ppt_x"/>
                                          </p:val>
                                        </p:tav>
                                      </p:tavLst>
                                    </p:anim>
                                    <p:anim calcmode="lin" valueType="num">
                                      <p:cBhvr additive="base">
                                        <p:cTn id="8" dur="20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1+#ppt_w/2"/>
                                          </p:val>
                                        </p:tav>
                                        <p:tav tm="100000">
                                          <p:val>
                                            <p:strVal val="#ppt_x"/>
                                          </p:val>
                                        </p:tav>
                                      </p:tavLst>
                                    </p:anim>
                                    <p:anim calcmode="lin" valueType="num">
                                      <p:cBhvr additive="base">
                                        <p:cTn id="14"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onstruction work on the Mersey Tunnel 12th March 1930.jpg"/>
          <p:cNvPicPr>
            <a:picLocks noChangeAspect="1"/>
          </p:cNvPicPr>
          <p:nvPr/>
        </p:nvPicPr>
        <p:blipFill>
          <a:blip r:embed="rId2"/>
          <a:stretch>
            <a:fillRect/>
          </a:stretch>
        </p:blipFill>
        <p:spPr>
          <a:xfrm>
            <a:off x="2199989" y="282926"/>
            <a:ext cx="5255725" cy="5255725"/>
          </a:xfrm>
          <a:prstGeom prst="rect">
            <a:avLst/>
          </a:prstGeom>
        </p:spPr>
      </p:pic>
      <p:sp>
        <p:nvSpPr>
          <p:cNvPr id="4" name="TextBox 3"/>
          <p:cNvSpPr txBox="1"/>
          <p:nvPr/>
        </p:nvSpPr>
        <p:spPr>
          <a:xfrm>
            <a:off x="339634" y="5747657"/>
            <a:ext cx="9222377" cy="707886"/>
          </a:xfrm>
          <a:prstGeom prst="rect">
            <a:avLst/>
          </a:prstGeom>
          <a:noFill/>
        </p:spPr>
        <p:txBody>
          <a:bodyPr wrap="square" rtlCol="0">
            <a:spAutoFit/>
          </a:bodyPr>
          <a:lstStyle/>
          <a:p>
            <a:r>
              <a:rPr lang="en-GB" sz="2000" dirty="0" smtClean="0">
                <a:latin typeface="Segoe UI" pitchFamily="34" charset="0"/>
                <a:ea typeface="Segoe UI" pitchFamily="34" charset="0"/>
                <a:cs typeface="Segoe UI" pitchFamily="34" charset="0"/>
              </a:rPr>
              <a:t>St John’s shopping centre and beacon were constructed in 1969. the Beacon was originally a revolving restaurant before later becoming the Radio City Tower.</a:t>
            </a:r>
            <a:endParaRPr lang="en-GB" sz="2000" dirty="0">
              <a:latin typeface="Segoe UI" pitchFamily="34" charset="0"/>
              <a:ea typeface="Segoe UI" pitchFamily="34" charset="0"/>
              <a:cs typeface="Segoe UI"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2000" fill="hold"/>
                                        <p:tgtEl>
                                          <p:spTgt spid="3"/>
                                        </p:tgtEl>
                                        <p:attrNameLst>
                                          <p:attrName>ppt_x</p:attrName>
                                        </p:attrNameLst>
                                      </p:cBhvr>
                                      <p:tavLst>
                                        <p:tav tm="0">
                                          <p:val>
                                            <p:strVal val="1+#ppt_w/2"/>
                                          </p:val>
                                        </p:tav>
                                        <p:tav tm="100000">
                                          <p:val>
                                            <p:strVal val="#ppt_x"/>
                                          </p:val>
                                        </p:tav>
                                      </p:tavLst>
                                    </p:anim>
                                    <p:anim calcmode="lin" valueType="num">
                                      <p:cBhvr additive="base">
                                        <p:cTn id="8" dur="20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1+#ppt_w/2"/>
                                          </p:val>
                                        </p:tav>
                                        <p:tav tm="100000">
                                          <p:val>
                                            <p:strVal val="#ppt_x"/>
                                          </p:val>
                                        </p:tav>
                                      </p:tavLst>
                                    </p:anim>
                                    <p:anim calcmode="lin" valueType="num">
                                      <p:cBhvr additive="base">
                                        <p:cTn id="14"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onstruction work on the Mersey Tunnel 12th March 1930.jpg"/>
          <p:cNvPicPr>
            <a:picLocks noChangeAspect="1"/>
          </p:cNvPicPr>
          <p:nvPr/>
        </p:nvPicPr>
        <p:blipFill>
          <a:blip r:embed="rId2"/>
          <a:stretch>
            <a:fillRect/>
          </a:stretch>
        </p:blipFill>
        <p:spPr>
          <a:xfrm>
            <a:off x="685408" y="282926"/>
            <a:ext cx="8284886" cy="5255725"/>
          </a:xfrm>
          <a:prstGeom prst="rect">
            <a:avLst/>
          </a:prstGeom>
        </p:spPr>
      </p:pic>
      <p:sp>
        <p:nvSpPr>
          <p:cNvPr id="4" name="TextBox 3"/>
          <p:cNvSpPr txBox="1"/>
          <p:nvPr/>
        </p:nvSpPr>
        <p:spPr>
          <a:xfrm>
            <a:off x="339634" y="5747657"/>
            <a:ext cx="9222377" cy="400110"/>
          </a:xfrm>
          <a:prstGeom prst="rect">
            <a:avLst/>
          </a:prstGeom>
          <a:noFill/>
        </p:spPr>
        <p:txBody>
          <a:bodyPr wrap="square" rtlCol="0">
            <a:spAutoFit/>
          </a:bodyPr>
          <a:lstStyle/>
          <a:p>
            <a:r>
              <a:rPr lang="en-GB" sz="2000" dirty="0" smtClean="0">
                <a:latin typeface="Segoe UI" pitchFamily="34" charset="0"/>
                <a:ea typeface="Segoe UI" pitchFamily="34" charset="0"/>
                <a:cs typeface="Segoe UI" pitchFamily="34" charset="0"/>
              </a:rPr>
              <a:t>The Metropolitan Cathedral was constructed in 1967.</a:t>
            </a:r>
            <a:endParaRPr lang="en-GB" sz="2000" dirty="0">
              <a:latin typeface="Segoe UI" pitchFamily="34" charset="0"/>
              <a:ea typeface="Segoe UI" pitchFamily="34" charset="0"/>
              <a:cs typeface="Segoe UI"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2000" fill="hold"/>
                                        <p:tgtEl>
                                          <p:spTgt spid="3"/>
                                        </p:tgtEl>
                                        <p:attrNameLst>
                                          <p:attrName>ppt_x</p:attrName>
                                        </p:attrNameLst>
                                      </p:cBhvr>
                                      <p:tavLst>
                                        <p:tav tm="0">
                                          <p:val>
                                            <p:strVal val="1+#ppt_w/2"/>
                                          </p:val>
                                        </p:tav>
                                        <p:tav tm="100000">
                                          <p:val>
                                            <p:strVal val="#ppt_x"/>
                                          </p:val>
                                        </p:tav>
                                      </p:tavLst>
                                    </p:anim>
                                    <p:anim calcmode="lin" valueType="num">
                                      <p:cBhvr additive="base">
                                        <p:cTn id="8" dur="20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1+#ppt_w/2"/>
                                          </p:val>
                                        </p:tav>
                                        <p:tav tm="100000">
                                          <p:val>
                                            <p:strVal val="#ppt_x"/>
                                          </p:val>
                                        </p:tav>
                                      </p:tavLst>
                                    </p:anim>
                                    <p:anim calcmode="lin" valueType="num">
                                      <p:cBhvr additive="base">
                                        <p:cTn id="14"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onstruction work on the Mersey Tunnel 12th March 1930.jpg"/>
          <p:cNvPicPr>
            <a:picLocks noChangeAspect="1"/>
          </p:cNvPicPr>
          <p:nvPr/>
        </p:nvPicPr>
        <p:blipFill>
          <a:blip r:embed="rId2"/>
          <a:stretch>
            <a:fillRect/>
          </a:stretch>
        </p:blipFill>
        <p:spPr>
          <a:xfrm>
            <a:off x="707713" y="282926"/>
            <a:ext cx="8240277" cy="5255725"/>
          </a:xfrm>
          <a:prstGeom prst="rect">
            <a:avLst/>
          </a:prstGeom>
        </p:spPr>
      </p:pic>
      <p:sp>
        <p:nvSpPr>
          <p:cNvPr id="4" name="TextBox 3"/>
          <p:cNvSpPr txBox="1"/>
          <p:nvPr/>
        </p:nvSpPr>
        <p:spPr>
          <a:xfrm>
            <a:off x="339634" y="5747657"/>
            <a:ext cx="9222377" cy="400110"/>
          </a:xfrm>
          <a:prstGeom prst="rect">
            <a:avLst/>
          </a:prstGeom>
          <a:noFill/>
        </p:spPr>
        <p:txBody>
          <a:bodyPr wrap="square" rtlCol="0">
            <a:spAutoFit/>
          </a:bodyPr>
          <a:lstStyle/>
          <a:p>
            <a:r>
              <a:rPr lang="en-GB" sz="2000" dirty="0" smtClean="0">
                <a:latin typeface="Segoe UI" pitchFamily="34" charset="0"/>
                <a:ea typeface="Segoe UI" pitchFamily="34" charset="0"/>
                <a:cs typeface="Segoe UI" pitchFamily="34" charset="0"/>
              </a:rPr>
              <a:t>The Queensway tunnel opened in 1971.</a:t>
            </a:r>
            <a:endParaRPr lang="en-GB" sz="2000" dirty="0">
              <a:latin typeface="Segoe UI" pitchFamily="34" charset="0"/>
              <a:ea typeface="Segoe UI" pitchFamily="34" charset="0"/>
              <a:cs typeface="Segoe UI"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2000" fill="hold"/>
                                        <p:tgtEl>
                                          <p:spTgt spid="3"/>
                                        </p:tgtEl>
                                        <p:attrNameLst>
                                          <p:attrName>ppt_x</p:attrName>
                                        </p:attrNameLst>
                                      </p:cBhvr>
                                      <p:tavLst>
                                        <p:tav tm="0">
                                          <p:val>
                                            <p:strVal val="1+#ppt_w/2"/>
                                          </p:val>
                                        </p:tav>
                                        <p:tav tm="100000">
                                          <p:val>
                                            <p:strVal val="#ppt_x"/>
                                          </p:val>
                                        </p:tav>
                                      </p:tavLst>
                                    </p:anim>
                                    <p:anim calcmode="lin" valueType="num">
                                      <p:cBhvr additive="base">
                                        <p:cTn id="8" dur="20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1+#ppt_w/2"/>
                                          </p:val>
                                        </p:tav>
                                        <p:tav tm="100000">
                                          <p:val>
                                            <p:strVal val="#ppt_x"/>
                                          </p:val>
                                        </p:tav>
                                      </p:tavLst>
                                    </p:anim>
                                    <p:anim calcmode="lin" valueType="num">
                                      <p:cBhvr additive="base">
                                        <p:cTn id="14"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onstruction work on the Mersey Tunnel 12th March 1930.jpg"/>
          <p:cNvPicPr>
            <a:picLocks noChangeAspect="1"/>
          </p:cNvPicPr>
          <p:nvPr/>
        </p:nvPicPr>
        <p:blipFill>
          <a:blip r:embed="rId2"/>
          <a:stretch>
            <a:fillRect/>
          </a:stretch>
        </p:blipFill>
        <p:spPr>
          <a:xfrm>
            <a:off x="710867" y="282926"/>
            <a:ext cx="8233969" cy="5255725"/>
          </a:xfrm>
          <a:prstGeom prst="rect">
            <a:avLst/>
          </a:prstGeom>
        </p:spPr>
      </p:pic>
      <p:sp>
        <p:nvSpPr>
          <p:cNvPr id="4" name="TextBox 3"/>
          <p:cNvSpPr txBox="1"/>
          <p:nvPr/>
        </p:nvSpPr>
        <p:spPr>
          <a:xfrm>
            <a:off x="339634" y="5747657"/>
            <a:ext cx="9222377" cy="400110"/>
          </a:xfrm>
          <a:prstGeom prst="rect">
            <a:avLst/>
          </a:prstGeom>
          <a:noFill/>
        </p:spPr>
        <p:txBody>
          <a:bodyPr wrap="square" rtlCol="0">
            <a:spAutoFit/>
          </a:bodyPr>
          <a:lstStyle/>
          <a:p>
            <a:r>
              <a:rPr lang="en-GB" sz="2000" dirty="0" smtClean="0">
                <a:latin typeface="Segoe UI" pitchFamily="34" charset="0"/>
                <a:ea typeface="Segoe UI" pitchFamily="34" charset="0"/>
                <a:cs typeface="Segoe UI" pitchFamily="34" charset="0"/>
              </a:rPr>
              <a:t>The Liverpool Echo Arena and BT Convention Centre opened in 2004.</a:t>
            </a:r>
            <a:endParaRPr lang="en-GB" sz="2000" dirty="0">
              <a:latin typeface="Segoe UI" pitchFamily="34" charset="0"/>
              <a:ea typeface="Segoe UI" pitchFamily="34" charset="0"/>
              <a:cs typeface="Segoe UI"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2000" fill="hold"/>
                                        <p:tgtEl>
                                          <p:spTgt spid="3"/>
                                        </p:tgtEl>
                                        <p:attrNameLst>
                                          <p:attrName>ppt_x</p:attrName>
                                        </p:attrNameLst>
                                      </p:cBhvr>
                                      <p:tavLst>
                                        <p:tav tm="0">
                                          <p:val>
                                            <p:strVal val="1+#ppt_w/2"/>
                                          </p:val>
                                        </p:tav>
                                        <p:tav tm="100000">
                                          <p:val>
                                            <p:strVal val="#ppt_x"/>
                                          </p:val>
                                        </p:tav>
                                      </p:tavLst>
                                    </p:anim>
                                    <p:anim calcmode="lin" valueType="num">
                                      <p:cBhvr additive="base">
                                        <p:cTn id="8" dur="20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1+#ppt_w/2"/>
                                          </p:val>
                                        </p:tav>
                                        <p:tav tm="100000">
                                          <p:val>
                                            <p:strVal val="#ppt_x"/>
                                          </p:val>
                                        </p:tav>
                                      </p:tavLst>
                                    </p:anim>
                                    <p:anim calcmode="lin" valueType="num">
                                      <p:cBhvr additive="base">
                                        <p:cTn id="14"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onstruction work on the Mersey Tunnel 12th March 1930.jpg"/>
          <p:cNvPicPr>
            <a:picLocks noChangeAspect="1"/>
          </p:cNvPicPr>
          <p:nvPr/>
        </p:nvPicPr>
        <p:blipFill>
          <a:blip r:embed="rId2"/>
          <a:stretch>
            <a:fillRect/>
          </a:stretch>
        </p:blipFill>
        <p:spPr>
          <a:xfrm>
            <a:off x="415910" y="734548"/>
            <a:ext cx="8823883" cy="4352481"/>
          </a:xfrm>
          <a:prstGeom prst="rect">
            <a:avLst/>
          </a:prstGeom>
        </p:spPr>
      </p:pic>
      <p:sp>
        <p:nvSpPr>
          <p:cNvPr id="4" name="TextBox 3"/>
          <p:cNvSpPr txBox="1"/>
          <p:nvPr/>
        </p:nvSpPr>
        <p:spPr>
          <a:xfrm>
            <a:off x="339634" y="5747657"/>
            <a:ext cx="9222377" cy="400110"/>
          </a:xfrm>
          <a:prstGeom prst="rect">
            <a:avLst/>
          </a:prstGeom>
          <a:noFill/>
        </p:spPr>
        <p:txBody>
          <a:bodyPr wrap="square" rtlCol="0">
            <a:spAutoFit/>
          </a:bodyPr>
          <a:lstStyle/>
          <a:p>
            <a:r>
              <a:rPr lang="en-GB" sz="2000" dirty="0" smtClean="0">
                <a:latin typeface="Segoe UI" pitchFamily="34" charset="0"/>
                <a:ea typeface="Segoe UI" pitchFamily="34" charset="0"/>
                <a:cs typeface="Segoe UI" pitchFamily="34" charset="0"/>
              </a:rPr>
              <a:t>The Liverpool One Shopping Centre complex was opened in 2008.</a:t>
            </a:r>
            <a:endParaRPr lang="en-GB" sz="2000" dirty="0">
              <a:latin typeface="Segoe UI" pitchFamily="34" charset="0"/>
              <a:ea typeface="Segoe UI" pitchFamily="34" charset="0"/>
              <a:cs typeface="Segoe UI"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2000" fill="hold"/>
                                        <p:tgtEl>
                                          <p:spTgt spid="3"/>
                                        </p:tgtEl>
                                        <p:attrNameLst>
                                          <p:attrName>ppt_x</p:attrName>
                                        </p:attrNameLst>
                                      </p:cBhvr>
                                      <p:tavLst>
                                        <p:tav tm="0">
                                          <p:val>
                                            <p:strVal val="1+#ppt_w/2"/>
                                          </p:val>
                                        </p:tav>
                                        <p:tav tm="100000">
                                          <p:val>
                                            <p:strVal val="#ppt_x"/>
                                          </p:val>
                                        </p:tav>
                                      </p:tavLst>
                                    </p:anim>
                                    <p:anim calcmode="lin" valueType="num">
                                      <p:cBhvr additive="base">
                                        <p:cTn id="8" dur="20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1+#ppt_w/2"/>
                                          </p:val>
                                        </p:tav>
                                        <p:tav tm="100000">
                                          <p:val>
                                            <p:strVal val="#ppt_x"/>
                                          </p:val>
                                        </p:tav>
                                      </p:tavLst>
                                    </p:anim>
                                    <p:anim calcmode="lin" valueType="num">
                                      <p:cBhvr additive="base">
                                        <p:cTn id="14"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theme/theme1.xml><?xml version="1.0" encoding="utf-8"?>
<a:theme xmlns:a="http://schemas.openxmlformats.org/drawingml/2006/main" name="Facet">
  <a:themeElements>
    <a:clrScheme name="Year 5">
      <a:dk1>
        <a:sysClr val="windowText" lastClr="000000"/>
      </a:dk1>
      <a:lt1>
        <a:sysClr val="window" lastClr="FFFFFF"/>
      </a:lt1>
      <a:dk2>
        <a:srgbClr val="04617B"/>
      </a:dk2>
      <a:lt2>
        <a:srgbClr val="DBF5F9"/>
      </a:lt2>
      <a:accent1>
        <a:srgbClr val="0F6FC6"/>
      </a:accent1>
      <a:accent2>
        <a:srgbClr val="009DD9"/>
      </a:accent2>
      <a:accent3>
        <a:srgbClr val="0BD0D9"/>
      </a:accent3>
      <a:accent4>
        <a:srgbClr val="C7E2FA"/>
      </a:accent4>
      <a:accent5>
        <a:srgbClr val="C9FAFC"/>
      </a:accent5>
      <a:accent6>
        <a:srgbClr val="C9FAED"/>
      </a:accent6>
      <a:hlink>
        <a:srgbClr val="E2D700"/>
      </a:hlink>
      <a:folHlink>
        <a:srgbClr val="85DFD0"/>
      </a:folHlink>
    </a:clrScheme>
    <a:fontScheme name="Facet">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97</TotalTime>
  <Words>540</Words>
  <Application>Microsoft Office PowerPoint</Application>
  <PresentationFormat>A4 Paper (210x297 mm)</PresentationFormat>
  <Paragraphs>23</Paragraphs>
  <Slides>17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17</vt:i4>
      </vt:variant>
    </vt:vector>
  </HeadingPairs>
  <TitlesOfParts>
    <vt:vector size="22" baseType="lpstr">
      <vt:lpstr>Arial</vt:lpstr>
      <vt:lpstr>Segoe UI</vt:lpstr>
      <vt:lpstr>Trebuchet MS</vt:lpstr>
      <vt:lpstr>Wingdings 3</vt:lpstr>
      <vt:lpstr>Facet</vt:lpstr>
      <vt:lpstr>Liverpool History</vt:lpstr>
      <vt:lpstr>W.A.L.T. – To locate important buildings and find construction dates.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Liverpool History 1900 - 2014</dc:title>
  <dc:creator>Erica Nolan</dc:creator>
  <cp:lastModifiedBy>shanem</cp:lastModifiedBy>
  <cp:revision>31</cp:revision>
  <dcterms:created xsi:type="dcterms:W3CDTF">2014-10-29T07:56:32Z</dcterms:created>
  <dcterms:modified xsi:type="dcterms:W3CDTF">2020-04-19T12:44:38Z</dcterms:modified>
</cp:coreProperties>
</file>