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71" r:id="rId4"/>
    <p:sldId id="272" r:id="rId5"/>
    <p:sldId id="292" r:id="rId6"/>
    <p:sldId id="273" r:id="rId7"/>
    <p:sldId id="274" r:id="rId8"/>
    <p:sldId id="275" r:id="rId9"/>
    <p:sldId id="277" r:id="rId10"/>
    <p:sldId id="276" r:id="rId11"/>
    <p:sldId id="278" r:id="rId12"/>
    <p:sldId id="290" r:id="rId13"/>
    <p:sldId id="279" r:id="rId14"/>
    <p:sldId id="281" r:id="rId15"/>
    <p:sldId id="280" r:id="rId16"/>
    <p:sldId id="282" r:id="rId17"/>
    <p:sldId id="283" r:id="rId18"/>
    <p:sldId id="286" r:id="rId19"/>
    <p:sldId id="289" r:id="rId20"/>
  </p:sldIdLst>
  <p:sldSz cx="9144000" cy="6858000" type="screen4x3"/>
  <p:notesSz cx="6858000" cy="9144000"/>
  <p:embeddedFontLst>
    <p:embeddedFont>
      <p:font typeface="Twinkl SemiBold" charset="0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  <p:embeddedFont>
      <p:font typeface="Sassoon Infant Rg" panose="02000503030000020003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4" pos="385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2880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929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D47B"/>
    <a:srgbClr val="FAB001"/>
    <a:srgbClr val="E84D15"/>
    <a:srgbClr val="0175B0"/>
    <a:srgbClr val="FFE001"/>
    <a:srgbClr val="FFE000"/>
    <a:srgbClr val="E52122"/>
    <a:srgbClr val="BD0726"/>
    <a:srgbClr val="009541"/>
    <a:srgbClr val="0195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205"/>
        <p:guide pos="385"/>
        <p:guide orient="horz" pos="3974"/>
        <p:guide pos="5397"/>
        <p:guide orient="horz" pos="346"/>
        <p:guide pos="2880"/>
        <p:guide orient="horz" pos="482"/>
        <p:guide orient="horz" pos="3929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9.xml"/><Relationship Id="rId3" Type="http://schemas.openxmlformats.org/officeDocument/2006/relationships/image" Target="../media/image11.gif"/><Relationship Id="rId7" Type="http://schemas.openxmlformats.org/officeDocument/2006/relationships/image" Target="../media/image14.png"/><Relationship Id="rId12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slide" Target="slide7.xml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12" Type="http://schemas.openxmlformats.org/officeDocument/2006/relationships/slide" Target="slide18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slide" Target="slide14.xml"/><Relationship Id="rId10" Type="http://schemas.openxmlformats.org/officeDocument/2006/relationships/slide" Target="slide17.xml"/><Relationship Id="rId4" Type="http://schemas.openxmlformats.org/officeDocument/2006/relationships/image" Target="../media/image34.png"/><Relationship Id="rId9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911610"/>
            <a:ext cx="7632700" cy="53972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70560" y="5597716"/>
            <a:ext cx="7787640" cy="7517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1090825"/>
          </a:xfrm>
          <a:solidFill>
            <a:schemeClr val="bg1"/>
          </a:solidFill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Habitats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6920" y="120548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2" charset="0"/>
              </a:rPr>
              <a:t>Habitats are natural environments that plants and animals live in.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755650" y="5597717"/>
            <a:ext cx="7502978" cy="495108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  <a:cs typeface="Arial" panose="020B0604020202020204" pitchFamily="34" charset="0"/>
              </a:rPr>
              <a:t>What animals and plants might you see at the beach?</a:t>
            </a:r>
            <a:endParaRPr lang="en-GB" altLang="en-US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39750" y="5597716"/>
            <a:ext cx="8064500" cy="7517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Habitats</a:t>
            </a:r>
            <a:endParaRPr lang="en-GB" sz="3600" dirty="0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755650" y="1432675"/>
            <a:ext cx="3816350" cy="144921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altLang="en-US" sz="2000" b="1" dirty="0">
                <a:latin typeface="Twinkl" pitchFamily="2" charset="0"/>
              </a:rPr>
              <a:t>Think about it</a:t>
            </a:r>
            <a:r>
              <a:rPr lang="en-GB" altLang="en-US" sz="2000" b="1" dirty="0" smtClean="0">
                <a:latin typeface="Twinkl" pitchFamily="2" charset="0"/>
              </a:rPr>
              <a:t>...</a:t>
            </a:r>
            <a:endParaRPr lang="en-GB" altLang="en-US" sz="2000" dirty="0" smtClean="0">
              <a:latin typeface="Twinkl" pitchFamily="2" charset="0"/>
            </a:endParaRPr>
          </a:p>
          <a:p>
            <a:r>
              <a:rPr lang="en-GB" altLang="en-US" sz="2000" dirty="0" smtClean="0">
                <a:latin typeface="Twinkl" pitchFamily="2" charset="0"/>
              </a:rPr>
              <a:t>What </a:t>
            </a:r>
            <a:r>
              <a:rPr lang="en-GB" altLang="en-US" sz="2000" dirty="0">
                <a:latin typeface="Twinkl" pitchFamily="2" charset="0"/>
              </a:rPr>
              <a:t>three things do animals and plants get from their habitat so they can live?</a:t>
            </a:r>
          </a:p>
        </p:txBody>
      </p:sp>
      <p:sp>
        <p:nvSpPr>
          <p:cNvPr id="13" name="Rectangle 12"/>
          <p:cNvSpPr>
            <a:spLocks/>
          </p:cNvSpPr>
          <p:nvPr/>
        </p:nvSpPr>
        <p:spPr>
          <a:xfrm>
            <a:off x="4576125" y="1437914"/>
            <a:ext cx="3816350" cy="495108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b="1" dirty="0" smtClean="0">
                <a:latin typeface="Twinkl" pitchFamily="2" charset="0"/>
              </a:rPr>
              <a:t>food</a:t>
            </a:r>
            <a:endParaRPr lang="en-GB" altLang="en-US" dirty="0" smtClean="0">
              <a:latin typeface="Twinkl" pitchFamily="2" charset="0"/>
            </a:endParaRPr>
          </a:p>
        </p:txBody>
      </p:sp>
      <p:sp>
        <p:nvSpPr>
          <p:cNvPr id="14" name="Rectangle 13"/>
          <p:cNvSpPr>
            <a:spLocks/>
          </p:cNvSpPr>
          <p:nvPr/>
        </p:nvSpPr>
        <p:spPr>
          <a:xfrm>
            <a:off x="758505" y="3485383"/>
            <a:ext cx="3816350" cy="495108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b="1" dirty="0" smtClean="0">
                <a:latin typeface="Twinkl" pitchFamily="2" charset="0"/>
              </a:rPr>
              <a:t>water</a:t>
            </a:r>
            <a:endParaRPr lang="en-GB" altLang="en-US" dirty="0" smtClean="0">
              <a:latin typeface="Twinkl" pitchFamily="2" charset="0"/>
            </a:endParaRPr>
          </a:p>
        </p:txBody>
      </p:sp>
      <p:sp>
        <p:nvSpPr>
          <p:cNvPr id="15" name="Rectangle 14"/>
          <p:cNvSpPr>
            <a:spLocks/>
          </p:cNvSpPr>
          <p:nvPr/>
        </p:nvSpPr>
        <p:spPr>
          <a:xfrm>
            <a:off x="4576125" y="3529479"/>
            <a:ext cx="3816350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b="1" dirty="0">
                <a:latin typeface="Twinkl" pitchFamily="2" charset="0"/>
              </a:rPr>
              <a:t>s</a:t>
            </a:r>
            <a:r>
              <a:rPr lang="en-GB" altLang="en-US" b="1" dirty="0" smtClean="0">
                <a:latin typeface="Twinkl" pitchFamily="2" charset="0"/>
              </a:rPr>
              <a:t>helter </a:t>
            </a:r>
            <a:r>
              <a:rPr lang="en-GB" altLang="en-US" dirty="0" smtClean="0"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en-GB" altLang="en-US" dirty="0">
                <a:latin typeface="Twinkl" pitchFamily="2" charset="0"/>
                <a:cs typeface="Arial" panose="020B0604020202020204" pitchFamily="34" charset="0"/>
              </a:rPr>
              <a:t>somewhere to sleep and to raise their young</a:t>
            </a:r>
            <a:r>
              <a:rPr lang="en-GB" altLang="en-US" dirty="0" smtClean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altLang="en-US" dirty="0" smtClean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700" y="1773496"/>
            <a:ext cx="2864902" cy="15952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4667481"/>
            <a:ext cx="3816350" cy="11475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5"/>
          <a:stretch/>
        </p:blipFill>
        <p:spPr>
          <a:xfrm>
            <a:off x="5158739" y="4423752"/>
            <a:ext cx="2754551" cy="1517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6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39750" y="5597716"/>
            <a:ext cx="8064500" cy="7517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Coastal Habitats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756920" y="1416687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2" charset="0"/>
              </a:rPr>
              <a:t>We all live within 80 miles of a coast in the UK.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56920" y="5674090"/>
            <a:ext cx="763143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2" charset="0"/>
              </a:rPr>
              <a:t>Click on the buttons to reveal the different types of coastal </a:t>
            </a:r>
            <a:r>
              <a:rPr lang="en-GB" altLang="en-US" dirty="0" smtClean="0">
                <a:latin typeface="Twinkl" pitchFamily="2" charset="0"/>
              </a:rPr>
              <a:t>habitats.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539750" y="1839092"/>
            <a:ext cx="7848600" cy="3834998"/>
          </a:xfrm>
          <a:prstGeom prst="round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- Sand Dunes"/>
          <p:cNvGrpSpPr/>
          <p:nvPr/>
        </p:nvGrpSpPr>
        <p:grpSpPr>
          <a:xfrm>
            <a:off x="5370197" y="4546266"/>
            <a:ext cx="1852613" cy="376238"/>
            <a:chOff x="5370197" y="4546266"/>
            <a:chExt cx="1852613" cy="376238"/>
          </a:xfrm>
        </p:grpSpPr>
        <p:sp>
          <p:nvSpPr>
            <p:cNvPr id="16" name="Rectangle 15"/>
            <p:cNvSpPr/>
            <p:nvPr/>
          </p:nvSpPr>
          <p:spPr>
            <a:xfrm>
              <a:off x="5558316" y="4546266"/>
              <a:ext cx="1664494" cy="376237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b="1" dirty="0" smtClean="0">
                  <a:solidFill>
                    <a:schemeClr val="tx1"/>
                  </a:solidFill>
                  <a:latin typeface="Twinkl" pitchFamily="2" charset="0"/>
                </a:rPr>
                <a:t>  sand dunes</a:t>
              </a:r>
              <a:endParaRPr lang="en-GB" altLang="en-US" b="1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12" name="BTN Mantle +"/>
            <p:cNvSpPr/>
            <p:nvPr/>
          </p:nvSpPr>
          <p:spPr>
            <a:xfrm>
              <a:off x="5370197" y="4546267"/>
              <a:ext cx="376237" cy="376237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chemeClr val="tx1"/>
                  </a:solidFill>
                </a:rPr>
                <a:t>×</a:t>
              </a:r>
            </a:p>
          </p:txBody>
        </p:sp>
      </p:grpSp>
      <p:grpSp>
        <p:nvGrpSpPr>
          <p:cNvPr id="7" name="Group - Beaches"/>
          <p:cNvGrpSpPr/>
          <p:nvPr/>
        </p:nvGrpSpPr>
        <p:grpSpPr>
          <a:xfrm>
            <a:off x="1255234" y="3933641"/>
            <a:ext cx="1395414" cy="378647"/>
            <a:chOff x="1708148" y="3923989"/>
            <a:chExt cx="1395414" cy="378647"/>
          </a:xfrm>
        </p:grpSpPr>
        <p:sp>
          <p:nvSpPr>
            <p:cNvPr id="4" name="Rectangle 3"/>
            <p:cNvSpPr/>
            <p:nvPr/>
          </p:nvSpPr>
          <p:spPr>
            <a:xfrm>
              <a:off x="1895473" y="3923989"/>
              <a:ext cx="1208089" cy="376237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b="1" dirty="0" smtClean="0">
                  <a:solidFill>
                    <a:schemeClr val="tx1"/>
                  </a:solidFill>
                </a:rPr>
                <a:t>  beaches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9" name="BTN Mantle +"/>
            <p:cNvSpPr/>
            <p:nvPr/>
          </p:nvSpPr>
          <p:spPr>
            <a:xfrm>
              <a:off x="1708148" y="3926399"/>
              <a:ext cx="376237" cy="376237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chemeClr val="tx1"/>
                  </a:solidFill>
                </a:rPr>
                <a:t>×</a:t>
              </a:r>
            </a:p>
          </p:txBody>
        </p:sp>
      </p:grpSp>
      <p:grpSp>
        <p:nvGrpSpPr>
          <p:cNvPr id="5" name="Group - Sea Side Town"/>
          <p:cNvGrpSpPr/>
          <p:nvPr/>
        </p:nvGrpSpPr>
        <p:grpSpPr>
          <a:xfrm>
            <a:off x="1981516" y="3014925"/>
            <a:ext cx="3102454" cy="385763"/>
            <a:chOff x="1981516" y="3016294"/>
            <a:chExt cx="3102454" cy="385763"/>
          </a:xfrm>
        </p:grpSpPr>
        <p:sp>
          <p:nvSpPr>
            <p:cNvPr id="15" name="Rectangle 14"/>
            <p:cNvSpPr/>
            <p:nvPr/>
          </p:nvSpPr>
          <p:spPr>
            <a:xfrm>
              <a:off x="2235993" y="3025820"/>
              <a:ext cx="2847977" cy="376237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b="1" dirty="0" smtClean="0">
                  <a:solidFill>
                    <a:schemeClr val="tx1"/>
                  </a:solidFill>
                </a:rPr>
                <a:t>  </a:t>
              </a:r>
              <a:r>
                <a:rPr lang="en-GB" altLang="en-US" b="1" dirty="0" smtClean="0">
                  <a:solidFill>
                    <a:schemeClr val="tx1"/>
                  </a:solidFill>
                  <a:latin typeface="Twinkl" pitchFamily="2" charset="0"/>
                </a:rPr>
                <a:t>seaside towns and cities</a:t>
              </a:r>
              <a:endParaRPr lang="en-GB" altLang="en-US" b="1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20" name="BTN Mantle +"/>
            <p:cNvSpPr/>
            <p:nvPr/>
          </p:nvSpPr>
          <p:spPr>
            <a:xfrm>
              <a:off x="1981516" y="3016294"/>
              <a:ext cx="376237" cy="376237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chemeClr val="tx1"/>
                  </a:solidFill>
                </a:rPr>
                <a:t>×</a:t>
              </a:r>
            </a:p>
          </p:txBody>
        </p:sp>
      </p:grpSp>
      <p:sp>
        <p:nvSpPr>
          <p:cNvPr id="11" name="Beaches  +"/>
          <p:cNvSpPr/>
          <p:nvPr/>
        </p:nvSpPr>
        <p:spPr>
          <a:xfrm>
            <a:off x="1256821" y="3934847"/>
            <a:ext cx="376237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13" name="Seaside +"/>
          <p:cNvSpPr/>
          <p:nvPr/>
        </p:nvSpPr>
        <p:spPr>
          <a:xfrm>
            <a:off x="1981516" y="3016294"/>
            <a:ext cx="376237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2" name="Snad dunes +"/>
          <p:cNvSpPr/>
          <p:nvPr/>
        </p:nvSpPr>
        <p:spPr>
          <a:xfrm>
            <a:off x="5370197" y="4546100"/>
            <a:ext cx="376237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4228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3" grpId="0" animBg="1"/>
      <p:bldP spid="13" grpId="1" animBg="1"/>
      <p:bldP spid="22" grpId="0" animBg="1"/>
      <p:bldP spid="2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39750" y="5597716"/>
            <a:ext cx="8064500" cy="7517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Coastal Habitats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756920" y="1416687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2" charset="0"/>
              </a:rPr>
              <a:t>We all live within 80 miles of a coast in the UK.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56920" y="5674090"/>
            <a:ext cx="763143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2" charset="0"/>
              </a:rPr>
              <a:t>Click on the buttons to reveal the different types of coastal </a:t>
            </a:r>
            <a:r>
              <a:rPr lang="en-GB" altLang="en-US" dirty="0" smtClean="0">
                <a:latin typeface="Twinkl" pitchFamily="2" charset="0"/>
              </a:rPr>
              <a:t>habitats.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539750" y="1839092"/>
            <a:ext cx="7848600" cy="3834998"/>
          </a:xfrm>
          <a:prstGeom prst="round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Rockt Shore"/>
          <p:cNvGrpSpPr/>
          <p:nvPr/>
        </p:nvGrpSpPr>
        <p:grpSpPr>
          <a:xfrm>
            <a:off x="3500438" y="4734219"/>
            <a:ext cx="1795462" cy="387755"/>
            <a:chOff x="6405563" y="4799074"/>
            <a:chExt cx="1795462" cy="387755"/>
          </a:xfrm>
        </p:grpSpPr>
        <p:sp>
          <p:nvSpPr>
            <p:cNvPr id="14" name="Rectangle 13"/>
            <p:cNvSpPr/>
            <p:nvPr/>
          </p:nvSpPr>
          <p:spPr>
            <a:xfrm>
              <a:off x="6593681" y="4810592"/>
              <a:ext cx="1607344" cy="376237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b="1" dirty="0" smtClean="0">
                  <a:solidFill>
                    <a:schemeClr val="tx1"/>
                  </a:solidFill>
                  <a:latin typeface="Twinkl" pitchFamily="2" charset="0"/>
                </a:rPr>
                <a:t>  rocky shore</a:t>
              </a:r>
              <a:endParaRPr lang="en-GB" altLang="en-US" b="1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15" name="BTN Mantle +"/>
            <p:cNvSpPr/>
            <p:nvPr/>
          </p:nvSpPr>
          <p:spPr>
            <a:xfrm>
              <a:off x="6405563" y="4799074"/>
              <a:ext cx="376237" cy="376237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chemeClr val="tx1"/>
                  </a:solidFill>
                </a:rPr>
                <a:t>×</a:t>
              </a:r>
            </a:p>
          </p:txBody>
        </p:sp>
      </p:grpSp>
      <p:sp>
        <p:nvSpPr>
          <p:cNvPr id="16" name="Rocky shore +"/>
          <p:cNvSpPr/>
          <p:nvPr/>
        </p:nvSpPr>
        <p:spPr>
          <a:xfrm>
            <a:off x="3500438" y="4734218"/>
            <a:ext cx="376237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</a:rPr>
              <a:t>+</a:t>
            </a:r>
          </a:p>
        </p:txBody>
      </p:sp>
      <p:grpSp>
        <p:nvGrpSpPr>
          <p:cNvPr id="19" name="Group Cliff"/>
          <p:cNvGrpSpPr/>
          <p:nvPr/>
        </p:nvGrpSpPr>
        <p:grpSpPr>
          <a:xfrm>
            <a:off x="5062538" y="3421469"/>
            <a:ext cx="1214437" cy="383769"/>
            <a:chOff x="6405563" y="4791542"/>
            <a:chExt cx="1214437" cy="383769"/>
          </a:xfrm>
        </p:grpSpPr>
        <p:sp>
          <p:nvSpPr>
            <p:cNvPr id="20" name="Rectangle 19"/>
            <p:cNvSpPr/>
            <p:nvPr/>
          </p:nvSpPr>
          <p:spPr>
            <a:xfrm>
              <a:off x="6593681" y="4791542"/>
              <a:ext cx="1026319" cy="376237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b="1" dirty="0" smtClean="0">
                  <a:solidFill>
                    <a:schemeClr val="tx1"/>
                  </a:solidFill>
                  <a:latin typeface="Twinkl" pitchFamily="2" charset="0"/>
                </a:rPr>
                <a:t>  cliffs</a:t>
              </a:r>
              <a:endParaRPr lang="en-GB" altLang="en-US" b="1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22" name="BTN Mantle +"/>
            <p:cNvSpPr/>
            <p:nvPr/>
          </p:nvSpPr>
          <p:spPr>
            <a:xfrm>
              <a:off x="6405563" y="4799074"/>
              <a:ext cx="376237" cy="376237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chemeClr val="tx1"/>
                  </a:solidFill>
                </a:rPr>
                <a:t>×</a:t>
              </a:r>
            </a:p>
          </p:txBody>
        </p:sp>
      </p:grpSp>
      <p:sp>
        <p:nvSpPr>
          <p:cNvPr id="23" name="Cliff +"/>
          <p:cNvSpPr/>
          <p:nvPr/>
        </p:nvSpPr>
        <p:spPr>
          <a:xfrm>
            <a:off x="5062538" y="3429000"/>
            <a:ext cx="376237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867668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23" grpId="0" animBg="1"/>
      <p:bldP spid="2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457198" y="485737"/>
            <a:ext cx="8220075" cy="5822988"/>
          </a:xfrm>
          <a:prstGeom prst="roundRect">
            <a:avLst>
              <a:gd name="adj" fmla="val 112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4161" y="1155280"/>
            <a:ext cx="3816350" cy="2698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2552"/>
          <a:stretch/>
        </p:blipFill>
        <p:spPr>
          <a:xfrm flipH="1">
            <a:off x="539750" y="2426191"/>
            <a:ext cx="4883567" cy="30905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0009" r="-574"/>
          <a:stretch/>
        </p:blipFill>
        <p:spPr>
          <a:xfrm flipH="1">
            <a:off x="4503975" y="4018659"/>
            <a:ext cx="3878427" cy="152269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39750" y="5597716"/>
            <a:ext cx="8064500" cy="7517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Coastal Birds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806621" y="5621632"/>
            <a:ext cx="763143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2" charset="0"/>
              </a:rPr>
              <a:t>Beaches are important habitats for many plants and animals, </a:t>
            </a:r>
            <a:r>
              <a:rPr lang="en-GB" altLang="en-US" dirty="0" smtClean="0">
                <a:latin typeface="Twinkl" pitchFamily="2" charset="0"/>
              </a:rPr>
              <a:t/>
            </a:r>
            <a:br>
              <a:rPr lang="en-GB" altLang="en-US" dirty="0" smtClean="0">
                <a:latin typeface="Twinkl" pitchFamily="2" charset="0"/>
              </a:rPr>
            </a:br>
            <a:r>
              <a:rPr lang="en-GB" altLang="en-US" dirty="0" smtClean="0">
                <a:latin typeface="Twinkl" pitchFamily="2" charset="0"/>
              </a:rPr>
              <a:t>including </a:t>
            </a:r>
            <a:r>
              <a:rPr lang="en-GB" altLang="en-US" dirty="0">
                <a:latin typeface="Twinkl" pitchFamily="2" charset="0"/>
              </a:rPr>
              <a:t>birds</a:t>
            </a:r>
            <a:r>
              <a:rPr lang="en-GB" altLang="en-US" dirty="0" smtClean="0">
                <a:latin typeface="Twinkl" pitchFamily="2" charset="0"/>
              </a:rPr>
              <a:t>. </a:t>
            </a:r>
            <a:r>
              <a:rPr lang="en-GB" altLang="en-US" b="1" dirty="0">
                <a:latin typeface="Twinkl" pitchFamily="2" charset="0"/>
              </a:rPr>
              <a:t>Click on the </a:t>
            </a:r>
            <a:r>
              <a:rPr lang="en-GB" altLang="en-US" b="1" dirty="0" smtClean="0">
                <a:latin typeface="Twinkl" pitchFamily="2" charset="0"/>
              </a:rPr>
              <a:t>images to </a:t>
            </a:r>
            <a:r>
              <a:rPr lang="en-GB" altLang="en-US" b="1" dirty="0">
                <a:latin typeface="Twinkl" pitchFamily="2" charset="0"/>
              </a:rPr>
              <a:t>reveal </a:t>
            </a:r>
            <a:r>
              <a:rPr lang="en-GB" altLang="en-US" b="1" dirty="0" smtClean="0">
                <a:latin typeface="Twinkl" pitchFamily="2" charset="0"/>
              </a:rPr>
              <a:t>more information</a:t>
            </a:r>
            <a:r>
              <a:rPr lang="en-GB" altLang="en-US" dirty="0" smtClean="0">
                <a:latin typeface="Twinkl" pitchFamily="2" charset="0"/>
              </a:rPr>
              <a:t>.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8" name="Picture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621780" y="3626220"/>
            <a:ext cx="1659953" cy="1416614"/>
          </a:xfrm>
          <a:prstGeom prst="rect">
            <a:avLst/>
          </a:prstGeom>
        </p:spPr>
      </p:pic>
      <p:pic>
        <p:nvPicPr>
          <p:cNvPr id="6" name="Picture 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292056" y="4003640"/>
            <a:ext cx="1099310" cy="1257032"/>
          </a:xfrm>
          <a:prstGeom prst="rect">
            <a:avLst/>
          </a:prstGeom>
        </p:spPr>
      </p:pic>
      <p:pic>
        <p:nvPicPr>
          <p:cNvPr id="5" name="Picture 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639" y="3958762"/>
            <a:ext cx="1519146" cy="1143967"/>
          </a:xfrm>
          <a:prstGeom prst="rect">
            <a:avLst/>
          </a:prstGeom>
        </p:spPr>
      </p:pic>
      <p:sp>
        <p:nvSpPr>
          <p:cNvPr id="24" name="Right Arrow 23">
            <a:hlinkClick r:id="rId12" action="ppaction://hlinksldjump"/>
          </p:cNvPr>
          <p:cNvSpPr/>
          <p:nvPr/>
        </p:nvSpPr>
        <p:spPr>
          <a:xfrm>
            <a:off x="6832776" y="2017509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711346" y="2505608"/>
            <a:ext cx="10422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1600" dirty="0">
                <a:latin typeface="Twinkl" pitchFamily="2" charset="0"/>
              </a:rPr>
              <a:t>n</a:t>
            </a:r>
            <a:r>
              <a:rPr lang="en-GB" altLang="en-US" sz="1600" dirty="0" smtClean="0">
                <a:latin typeface="Twinkl" pitchFamily="2" charset="0"/>
              </a:rPr>
              <a:t>ext </a:t>
            </a:r>
            <a:r>
              <a:rPr lang="en-GB" altLang="en-US" sz="1600" dirty="0">
                <a:latin typeface="Twinkl" pitchFamily="2" charset="0"/>
              </a:rPr>
              <a:t>s</a:t>
            </a:r>
            <a:r>
              <a:rPr lang="en-GB" altLang="en-US" sz="1600" dirty="0" smtClean="0">
                <a:latin typeface="Twinkl" pitchFamily="2" charset="0"/>
              </a:rPr>
              <a:t>lide</a:t>
            </a:r>
            <a:endParaRPr lang="en-GB" sz="1600" dirty="0"/>
          </a:p>
        </p:txBody>
      </p:sp>
      <p:pic>
        <p:nvPicPr>
          <p:cNvPr id="18" name="Picture 17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899" y="3862859"/>
            <a:ext cx="1190010" cy="168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9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4572000" y="2031017"/>
            <a:ext cx="3814354" cy="301448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Coastal Birds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4716780" y="2031016"/>
            <a:ext cx="3669574" cy="296053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altLang="en-US" sz="2000" b="1" dirty="0" smtClean="0">
                <a:latin typeface="Twinkl" pitchFamily="2" charset="0"/>
              </a:rPr>
              <a:t>Oystercatcher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Twinkl" pitchFamily="2" charset="0"/>
              </a:rPr>
              <a:t>They </a:t>
            </a:r>
            <a:r>
              <a:rPr lang="en-GB" altLang="en-US" dirty="0">
                <a:latin typeface="Twinkl" pitchFamily="2" charset="0"/>
              </a:rPr>
              <a:t>make very loud calls</a:t>
            </a:r>
            <a:r>
              <a:rPr lang="en-GB" altLang="en-US" dirty="0" smtClean="0">
                <a:latin typeface="Twinkl" pitchFamily="2" charset="0"/>
              </a:rPr>
              <a:t>.</a:t>
            </a:r>
            <a:endParaRPr lang="en-GB" altLang="en-US" dirty="0">
              <a:latin typeface="Twinkl" pitchFamily="2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Twinkl" pitchFamily="2" charset="0"/>
              </a:rPr>
              <a:t>They </a:t>
            </a:r>
            <a:r>
              <a:rPr lang="en-GB" altLang="en-US" dirty="0">
                <a:latin typeface="Twinkl" pitchFamily="2" charset="0"/>
              </a:rPr>
              <a:t>have a long, strong, flattened, red bill</a:t>
            </a:r>
            <a:r>
              <a:rPr lang="en-GB" altLang="en-US" dirty="0" smtClean="0">
                <a:latin typeface="Twinkl" pitchFamily="2" charset="0"/>
              </a:rPr>
              <a:t>.</a:t>
            </a:r>
            <a:endParaRPr lang="en-GB" altLang="en-US" dirty="0">
              <a:latin typeface="Twinkl" pitchFamily="2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Twinkl" pitchFamily="2" charset="0"/>
              </a:rPr>
              <a:t>They </a:t>
            </a:r>
            <a:r>
              <a:rPr lang="en-GB" altLang="en-US" dirty="0">
                <a:latin typeface="Twinkl" pitchFamily="2" charset="0"/>
              </a:rPr>
              <a:t>use their bills to eat cockles, </a:t>
            </a:r>
            <a:r>
              <a:rPr lang="en-GB" altLang="en-US" dirty="0" smtClean="0">
                <a:latin typeface="Twinkl" pitchFamily="2" charset="0"/>
              </a:rPr>
              <a:t>mussels </a:t>
            </a:r>
            <a:r>
              <a:rPr lang="en-GB" altLang="en-US" dirty="0">
                <a:latin typeface="Twinkl" pitchFamily="2" charset="0"/>
              </a:rPr>
              <a:t>and other </a:t>
            </a:r>
            <a:r>
              <a:rPr lang="en-GB" altLang="en-US" dirty="0" smtClean="0">
                <a:latin typeface="Twinkl" pitchFamily="2" charset="0"/>
              </a:rPr>
              <a:t>shellfish.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Twinkl" pitchFamily="2" charset="0"/>
              </a:rPr>
              <a:t>They </a:t>
            </a:r>
            <a:r>
              <a:rPr lang="en-GB" altLang="en-US" dirty="0">
                <a:latin typeface="Twinkl" pitchFamily="2" charset="0"/>
              </a:rPr>
              <a:t>nest along the coast, by rivers and on gravel pits</a:t>
            </a:r>
            <a:r>
              <a:rPr lang="en-GB" altLang="en-US" dirty="0" smtClean="0">
                <a:latin typeface="Twinkl" pitchFamily="2" charset="0"/>
              </a:rPr>
              <a:t>.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263" y="1868975"/>
            <a:ext cx="4096068" cy="3084477"/>
          </a:xfrm>
          <a:prstGeom prst="rect">
            <a:avLst/>
          </a:prstGeom>
        </p:spPr>
      </p:pic>
      <p:sp>
        <p:nvSpPr>
          <p:cNvPr id="20" name="Right Arrow 19">
            <a:hlinkClick r:id="rId3" action="ppaction://hlinksldjump"/>
          </p:cNvPr>
          <p:cNvSpPr/>
          <p:nvPr/>
        </p:nvSpPr>
        <p:spPr>
          <a:xfrm rot="10800000">
            <a:off x="6055425" y="5448626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844482" y="5990673"/>
            <a:ext cx="1414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revious slide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24045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7646" y="1832086"/>
            <a:ext cx="3814354" cy="3256521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Coastal Birds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884235" y="1862924"/>
            <a:ext cx="3683000" cy="320983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altLang="en-US" sz="2000" b="1" dirty="0" smtClean="0">
                <a:latin typeface="Twinkl" pitchFamily="2" charset="0"/>
              </a:rPr>
              <a:t>Puffin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They are also called sea parrots and are very small, just </a:t>
            </a:r>
            <a:r>
              <a:rPr lang="en-GB" altLang="en-US" dirty="0" smtClean="0">
                <a:latin typeface="Twinkl" pitchFamily="2" charset="0"/>
              </a:rPr>
              <a:t/>
            </a:r>
            <a:br>
              <a:rPr lang="en-GB" altLang="en-US" dirty="0" smtClean="0">
                <a:latin typeface="Twinkl" pitchFamily="2" charset="0"/>
              </a:rPr>
            </a:br>
            <a:r>
              <a:rPr lang="en-GB" altLang="en-US" dirty="0" smtClean="0">
                <a:latin typeface="Twinkl" pitchFamily="2" charset="0"/>
              </a:rPr>
              <a:t>33cm tall.</a:t>
            </a:r>
            <a:endParaRPr lang="en-GB" altLang="en-US" dirty="0">
              <a:latin typeface="Twinkl" pitchFamily="2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Twinkl" pitchFamily="2" charset="0"/>
              </a:rPr>
              <a:t>They </a:t>
            </a:r>
            <a:r>
              <a:rPr lang="en-GB" altLang="en-US" dirty="0">
                <a:latin typeface="Twinkl" pitchFamily="2" charset="0"/>
              </a:rPr>
              <a:t>have a very large, </a:t>
            </a:r>
            <a:r>
              <a:rPr lang="en-GB" altLang="en-US" dirty="0" err="1">
                <a:latin typeface="Twinkl" pitchFamily="2" charset="0"/>
              </a:rPr>
              <a:t>multicoloured</a:t>
            </a:r>
            <a:r>
              <a:rPr lang="en-GB" altLang="en-US" dirty="0">
                <a:latin typeface="Twinkl" pitchFamily="2" charset="0"/>
              </a:rPr>
              <a:t> beak</a:t>
            </a:r>
            <a:r>
              <a:rPr lang="en-GB" altLang="en-US" dirty="0" smtClean="0">
                <a:latin typeface="Twinkl" pitchFamily="2" charset="0"/>
              </a:rPr>
              <a:t>.</a:t>
            </a:r>
            <a:endParaRPr lang="en-GB" altLang="en-US" dirty="0">
              <a:latin typeface="Twinkl" pitchFamily="2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Twinkl" pitchFamily="2" charset="0"/>
              </a:rPr>
              <a:t>Their </a:t>
            </a:r>
            <a:r>
              <a:rPr lang="en-GB" altLang="en-US" dirty="0">
                <a:latin typeface="Twinkl" pitchFamily="2" charset="0"/>
              </a:rPr>
              <a:t>burrows are at the top of cliffs in short grass</a:t>
            </a:r>
            <a:r>
              <a:rPr lang="en-GB" altLang="en-US" dirty="0" smtClean="0">
                <a:latin typeface="Twinkl" pitchFamily="2" charset="0"/>
              </a:rPr>
              <a:t>.</a:t>
            </a:r>
            <a:endParaRPr lang="en-GB" altLang="en-US" dirty="0">
              <a:latin typeface="Twinkl" pitchFamily="2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Twinkl" pitchFamily="2" charset="0"/>
              </a:rPr>
              <a:t>They dive </a:t>
            </a:r>
            <a:r>
              <a:rPr lang="en-GB" altLang="en-US" dirty="0">
                <a:latin typeface="Twinkl" pitchFamily="2" charset="0"/>
              </a:rPr>
              <a:t>for fish using their wings to swim.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16780" y="1627890"/>
            <a:ext cx="3763103" cy="4303010"/>
          </a:xfrm>
          <a:prstGeom prst="rect">
            <a:avLst/>
          </a:prstGeom>
        </p:spPr>
      </p:pic>
      <p:sp>
        <p:nvSpPr>
          <p:cNvPr id="11" name="Right Arrow 10">
            <a:hlinkClick r:id="rId3" action="ppaction://hlinksldjump"/>
          </p:cNvPr>
          <p:cNvSpPr/>
          <p:nvPr/>
        </p:nvSpPr>
        <p:spPr>
          <a:xfrm rot="10800000">
            <a:off x="2016825" y="5480901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805882" y="6022948"/>
            <a:ext cx="1414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revious slide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25168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438" y="1347759"/>
            <a:ext cx="3528815" cy="4990437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572000" y="1901691"/>
            <a:ext cx="3814354" cy="3336186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Coastal Birds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4716780" y="1901690"/>
            <a:ext cx="3669574" cy="320983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altLang="en-US" sz="2000" b="1" dirty="0" smtClean="0">
                <a:latin typeface="Twinkl" pitchFamily="2" charset="0"/>
              </a:rPr>
              <a:t>Guillemot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Their eggs are pointed and narrow at one end: handy to stop them falling off cliffs.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are brown and white and have white faces in winter</a:t>
            </a:r>
            <a:r>
              <a:rPr lang="en-GB" dirty="0" smtClean="0">
                <a:latin typeface="Twinkl" pitchFamily="50" charset="0"/>
              </a:rPr>
              <a:t>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live on cliffs and ledges in big groups</a:t>
            </a:r>
            <a:r>
              <a:rPr lang="en-GB" dirty="0" smtClean="0">
                <a:latin typeface="Twinkl" pitchFamily="50" charset="0"/>
              </a:rPr>
              <a:t>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eat crustaceans, molluscs and fish.</a:t>
            </a:r>
          </a:p>
        </p:txBody>
      </p:sp>
      <p:sp>
        <p:nvSpPr>
          <p:cNvPr id="11" name="Right Arrow 10">
            <a:hlinkClick r:id="rId3" action="ppaction://hlinksldjump"/>
          </p:cNvPr>
          <p:cNvSpPr/>
          <p:nvPr/>
        </p:nvSpPr>
        <p:spPr>
          <a:xfrm rot="10800000">
            <a:off x="6055425" y="5511678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844482" y="5999642"/>
            <a:ext cx="1414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revious slide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25484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7646" y="1730457"/>
            <a:ext cx="3814354" cy="3556948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Coastal Birds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902426" y="1730456"/>
            <a:ext cx="3517174" cy="342835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000" b="1" dirty="0" smtClean="0">
                <a:latin typeface="Twinkl" pitchFamily="2" charset="0"/>
              </a:rPr>
              <a:t>Curlew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50" charset="0"/>
              </a:rPr>
              <a:t>They are very big, around 50cm tall</a:t>
            </a:r>
            <a:r>
              <a:rPr lang="en-GB" dirty="0" smtClean="0">
                <a:latin typeface="Twinkl" pitchFamily="50" charset="0"/>
              </a:rPr>
              <a:t>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are </a:t>
            </a:r>
            <a:r>
              <a:rPr lang="en-GB" dirty="0" smtClean="0">
                <a:latin typeface="Twinkl" pitchFamily="50" charset="0"/>
              </a:rPr>
              <a:t>greyish-brown </a:t>
            </a:r>
            <a:r>
              <a:rPr lang="en-GB" dirty="0">
                <a:latin typeface="Twinkl" pitchFamily="50" charset="0"/>
              </a:rPr>
              <a:t>in colour with long blue-grey legs</a:t>
            </a:r>
            <a:r>
              <a:rPr lang="en-GB" dirty="0" smtClean="0">
                <a:latin typeface="Twinkl" pitchFamily="50" charset="0"/>
              </a:rPr>
              <a:t>.</a:t>
            </a:r>
            <a:endParaRPr lang="en-GB" dirty="0">
              <a:latin typeface="Twinkl" pitchFamily="50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are good at wading in water and using their bill to catch earthworms, shrimp and crabs</a:t>
            </a:r>
            <a:r>
              <a:rPr lang="en-GB" dirty="0" smtClean="0">
                <a:latin typeface="Twinkl" pitchFamily="50" charset="0"/>
              </a:rPr>
              <a:t>.</a:t>
            </a:r>
            <a:endParaRPr lang="en-GB" dirty="0">
              <a:latin typeface="Twinkl" pitchFamily="50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can be seen in wet grasslands and moorlands.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853201" y="2019300"/>
            <a:ext cx="4535149" cy="3870325"/>
          </a:xfrm>
          <a:prstGeom prst="rect">
            <a:avLst/>
          </a:prstGeom>
        </p:spPr>
      </p:pic>
      <p:sp>
        <p:nvSpPr>
          <p:cNvPr id="11" name="Right Arrow 10">
            <a:hlinkClick r:id="rId3" action="ppaction://hlinksldjump"/>
          </p:cNvPr>
          <p:cNvSpPr/>
          <p:nvPr/>
        </p:nvSpPr>
        <p:spPr>
          <a:xfrm rot="10800000">
            <a:off x="1950363" y="5492628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739420" y="5990117"/>
            <a:ext cx="1414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revious slide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83075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7646" y="1773496"/>
            <a:ext cx="3814354" cy="4204779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Coastal Birds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931635" y="1773496"/>
            <a:ext cx="3466375" cy="417625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000" b="1" dirty="0" smtClean="0">
                <a:latin typeface="Twinkl" pitchFamily="50" charset="0"/>
              </a:rPr>
              <a:t>Seagull</a:t>
            </a:r>
            <a:endParaRPr lang="en-GB" sz="2000" b="1" dirty="0">
              <a:latin typeface="Twinkl" pitchFamily="50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Herring </a:t>
            </a:r>
            <a:r>
              <a:rPr lang="en-GB" dirty="0">
                <a:latin typeface="Twinkl" pitchFamily="50" charset="0"/>
              </a:rPr>
              <a:t>gulls look the same </a:t>
            </a:r>
            <a:r>
              <a:rPr lang="en-GB" dirty="0" smtClean="0">
                <a:latin typeface="Twinkl" pitchFamily="50" charset="0"/>
              </a:rPr>
              <a:t>as seagulls but </a:t>
            </a:r>
            <a:r>
              <a:rPr lang="en-GB" dirty="0">
                <a:latin typeface="Twinkl" pitchFamily="50" charset="0"/>
              </a:rPr>
              <a:t>have a red spot on their </a:t>
            </a:r>
            <a:r>
              <a:rPr lang="en-GB" dirty="0" smtClean="0">
                <a:latin typeface="Twinkl" pitchFamily="50" charset="0"/>
              </a:rPr>
              <a:t>bill.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 </a:t>
            </a:r>
            <a:r>
              <a:rPr lang="en-GB" dirty="0">
                <a:latin typeface="Twinkl" pitchFamily="50" charset="0"/>
              </a:rPr>
              <a:t>adults are </a:t>
            </a:r>
            <a:r>
              <a:rPr lang="en-GB" dirty="0" smtClean="0">
                <a:latin typeface="Twinkl" pitchFamily="50" charset="0"/>
              </a:rPr>
              <a:t>silver-grey </a:t>
            </a:r>
            <a:r>
              <a:rPr lang="en-GB" dirty="0">
                <a:latin typeface="Twinkl" pitchFamily="50" charset="0"/>
              </a:rPr>
              <a:t>and white with black wing </a:t>
            </a:r>
            <a:r>
              <a:rPr lang="en-GB" dirty="0" smtClean="0">
                <a:latin typeface="Twinkl" pitchFamily="50" charset="0"/>
              </a:rPr>
              <a:t>tips. The </a:t>
            </a:r>
            <a:r>
              <a:rPr lang="en-GB" dirty="0">
                <a:latin typeface="Twinkl" pitchFamily="50" charset="0"/>
              </a:rPr>
              <a:t>young are </a:t>
            </a:r>
            <a:r>
              <a:rPr lang="en-GB" dirty="0" smtClean="0">
                <a:latin typeface="Twinkl" pitchFamily="50" charset="0"/>
              </a:rPr>
              <a:t>silver-grey </a:t>
            </a:r>
            <a:br>
              <a:rPr lang="en-GB" dirty="0" smtClean="0">
                <a:latin typeface="Twinkl" pitchFamily="50" charset="0"/>
              </a:rPr>
            </a:br>
            <a:r>
              <a:rPr lang="en-GB" dirty="0" smtClean="0">
                <a:latin typeface="Twinkl" pitchFamily="50" charset="0"/>
              </a:rPr>
              <a:t>all over.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nest on </a:t>
            </a:r>
            <a:r>
              <a:rPr lang="en-GB" dirty="0" smtClean="0">
                <a:latin typeface="Twinkl" pitchFamily="50" charset="0"/>
              </a:rPr>
              <a:t>rooftops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smtClean="0">
                <a:latin typeface="Twinkl" pitchFamily="50" charset="0"/>
              </a:rPr>
              <a:t>clifftops</a:t>
            </a:r>
            <a:r>
              <a:rPr lang="en-GB" dirty="0">
                <a:latin typeface="Twinkl" pitchFamily="50" charset="0"/>
              </a:rPr>
              <a:t>, farmland, wetlands, islands and around the </a:t>
            </a:r>
            <a:r>
              <a:rPr lang="en-GB" dirty="0" smtClean="0">
                <a:latin typeface="Twinkl" pitchFamily="50" charset="0"/>
              </a:rPr>
              <a:t>coast.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eat fish, insects and unfortunately scraps of food </a:t>
            </a:r>
            <a:r>
              <a:rPr lang="en-GB" dirty="0" smtClean="0">
                <a:latin typeface="Twinkl" pitchFamily="50" charset="0"/>
              </a:rPr>
              <a:t>(like chips) </a:t>
            </a:r>
            <a:r>
              <a:rPr lang="en-GB" dirty="0">
                <a:latin typeface="Twinkl" pitchFamily="50" charset="0"/>
              </a:rPr>
              <a:t>left by humans.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221" y="1441721"/>
            <a:ext cx="4678585" cy="3422379"/>
          </a:xfrm>
          <a:prstGeom prst="rect">
            <a:avLst/>
          </a:prstGeom>
        </p:spPr>
      </p:pic>
      <p:sp>
        <p:nvSpPr>
          <p:cNvPr id="11" name="Right Arrow 10">
            <a:hlinkClick r:id="rId3" action="ppaction://hlinksldjump"/>
          </p:cNvPr>
          <p:cNvSpPr/>
          <p:nvPr/>
        </p:nvSpPr>
        <p:spPr>
          <a:xfrm rot="10800000">
            <a:off x="6100411" y="5311653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879943" y="5847242"/>
            <a:ext cx="1414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revious slide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45786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Birds and Their Habitats</a:t>
            </a:r>
            <a:endParaRPr lang="en-GB" sz="3600" dirty="0"/>
          </a:p>
        </p:txBody>
      </p:sp>
      <p:sp>
        <p:nvSpPr>
          <p:cNvPr id="22" name="Rectangle 21"/>
          <p:cNvSpPr>
            <a:spLocks/>
          </p:cNvSpPr>
          <p:nvPr/>
        </p:nvSpPr>
        <p:spPr>
          <a:xfrm>
            <a:off x="2015463" y="1559714"/>
            <a:ext cx="5094024" cy="197243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altLang="en-US" sz="2400" b="1" dirty="0" smtClean="0">
                <a:latin typeface="Twinkl" pitchFamily="2" charset="0"/>
              </a:rPr>
              <a:t>Try it...</a:t>
            </a:r>
            <a:r>
              <a:rPr lang="en-GB" altLang="en-US" b="1" dirty="0" smtClean="0">
                <a:latin typeface="Twinkl" pitchFamily="2" charset="0"/>
              </a:rPr>
              <a:t/>
            </a:r>
            <a:br>
              <a:rPr lang="en-GB" altLang="en-US" b="1" dirty="0" smtClean="0">
                <a:latin typeface="Twinkl" pitchFamily="2" charset="0"/>
              </a:rPr>
            </a:br>
            <a:r>
              <a:rPr lang="en-GB" altLang="en-US" sz="2400" dirty="0">
                <a:latin typeface="Twinkl" pitchFamily="2" charset="0"/>
              </a:rPr>
              <a:t>Which of these are food for birds in their habitat?</a:t>
            </a:r>
          </a:p>
          <a:p>
            <a:pPr algn="ctr"/>
            <a:endParaRPr lang="en-GB" altLang="en-US" sz="2200" dirty="0" smtClean="0">
              <a:latin typeface="Twinkl" pitchFamily="2" charset="0"/>
            </a:endParaRPr>
          </a:p>
          <a:p>
            <a:pPr algn="ctr"/>
            <a:r>
              <a:rPr lang="en-GB" altLang="en-US" sz="2000" b="1" dirty="0">
                <a:latin typeface="Twinkl" pitchFamily="2" charset="0"/>
              </a:rPr>
              <a:t>Click on each one to check</a:t>
            </a:r>
            <a:r>
              <a:rPr lang="en-GB" altLang="en-US" sz="2000" b="1" dirty="0" smtClean="0">
                <a:latin typeface="Twinkl" pitchFamily="2" charset="0"/>
              </a:rPr>
              <a:t>!</a:t>
            </a:r>
            <a:endParaRPr lang="en-GB" altLang="en-US" sz="2000" b="1" dirty="0"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02581" y="4738194"/>
            <a:ext cx="1607344" cy="376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000" b="1" dirty="0">
                <a:solidFill>
                  <a:schemeClr val="tx1"/>
                </a:solidFill>
                <a:latin typeface="Twinkl" pitchFamily="2" charset="0"/>
              </a:rPr>
              <a:t>b</a:t>
            </a:r>
            <a:r>
              <a:rPr lang="en-GB" altLang="en-US" sz="2000" b="1" dirty="0" smtClean="0">
                <a:solidFill>
                  <a:schemeClr val="tx1"/>
                </a:solidFill>
                <a:latin typeface="Twinkl" pitchFamily="2" charset="0"/>
              </a:rPr>
              <a:t>ird food</a:t>
            </a:r>
            <a:endParaRPr lang="en-GB" altLang="en-US" sz="2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55481" y="4738194"/>
            <a:ext cx="1712119" cy="376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000" b="1" dirty="0">
                <a:solidFill>
                  <a:schemeClr val="tx1"/>
                </a:solidFill>
                <a:latin typeface="Twinkl" pitchFamily="2" charset="0"/>
              </a:rPr>
              <a:t>n</a:t>
            </a:r>
            <a:r>
              <a:rPr lang="en-GB" altLang="en-US" sz="2000" b="1" dirty="0" smtClean="0">
                <a:solidFill>
                  <a:schemeClr val="tx1"/>
                </a:solidFill>
                <a:latin typeface="Twinkl" pitchFamily="2" charset="0"/>
              </a:rPr>
              <a:t>ot bird food</a:t>
            </a:r>
            <a:endParaRPr lang="en-GB" altLang="en-US" sz="2000" b="1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" name="fish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176" y="4306696"/>
            <a:ext cx="1608118" cy="630496"/>
          </a:xfrm>
          <a:prstGeom prst="rect">
            <a:avLst/>
          </a:prstGeom>
        </p:spPr>
      </p:pic>
      <p:pic>
        <p:nvPicPr>
          <p:cNvPr id="4" name="Prawns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4210" y="4399776"/>
            <a:ext cx="1113747" cy="865955"/>
          </a:xfrm>
          <a:prstGeom prst="rect">
            <a:avLst/>
          </a:prstGeom>
        </p:spPr>
      </p:pic>
      <p:pic>
        <p:nvPicPr>
          <p:cNvPr id="6" name="crab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990" y="4399776"/>
            <a:ext cx="1186489" cy="731534"/>
          </a:xfrm>
          <a:prstGeom prst="rect">
            <a:avLst/>
          </a:prstGeom>
        </p:spPr>
      </p:pic>
      <p:pic>
        <p:nvPicPr>
          <p:cNvPr id="7" name="mussle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119" y="4562544"/>
            <a:ext cx="748331" cy="529492"/>
          </a:xfrm>
          <a:prstGeom prst="rect">
            <a:avLst/>
          </a:prstGeom>
        </p:spPr>
      </p:pic>
      <p:pic>
        <p:nvPicPr>
          <p:cNvPr id="8" name="worm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7447" y="4698799"/>
            <a:ext cx="870510" cy="203475"/>
          </a:xfrm>
          <a:prstGeom prst="rect">
            <a:avLst/>
          </a:prstGeom>
        </p:spPr>
      </p:pic>
      <p:pic>
        <p:nvPicPr>
          <p:cNvPr id="18" name="pi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875" y="4376090"/>
            <a:ext cx="1238250" cy="658161"/>
          </a:xfrm>
          <a:prstGeom prst="rect">
            <a:avLst/>
          </a:prstGeom>
        </p:spPr>
      </p:pic>
      <p:pic>
        <p:nvPicPr>
          <p:cNvPr id="20" name="sweets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037" y="4354775"/>
            <a:ext cx="1110589" cy="737261"/>
          </a:xfrm>
          <a:prstGeom prst="rect">
            <a:avLst/>
          </a:prstGeom>
        </p:spPr>
      </p:pic>
      <p:pic>
        <p:nvPicPr>
          <p:cNvPr id="24" name="beans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4736" y="4304890"/>
            <a:ext cx="511444" cy="861630"/>
          </a:xfrm>
          <a:prstGeom prst="rect">
            <a:avLst/>
          </a:prstGeom>
        </p:spPr>
      </p:pic>
      <p:pic>
        <p:nvPicPr>
          <p:cNvPr id="5" name="Chips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022" y="4411530"/>
            <a:ext cx="1295955" cy="663495"/>
          </a:xfrm>
          <a:prstGeom prst="rect">
            <a:avLst/>
          </a:prstGeom>
        </p:spPr>
      </p:pic>
      <p:pic>
        <p:nvPicPr>
          <p:cNvPr id="9" name="Bread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8607" y="4304890"/>
            <a:ext cx="771211" cy="85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52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3349 -0.1002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-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-0.34948 0.14398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83" y="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09028 -0.10324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4" y="-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-0.05625 0.13773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-0.21007 0.1544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3" y="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325 -0.0583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-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07604 0.12963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" y="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L 0.33976 0.15023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79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1365 L 0.13594 -0.05093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88" y="-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6 L 0.19757 0.14282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2" grpId="0"/>
      <p:bldP spid="12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738524" y="4195765"/>
            <a:ext cx="7649825" cy="1268345"/>
          </a:xfrm>
          <a:prstGeom prst="rect">
            <a:avLst/>
          </a:prstGeom>
          <a:solidFill>
            <a:srgbClr val="ECD8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44456" y="3158065"/>
            <a:ext cx="7643894" cy="1313955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52080">
            <a:off x="3809400" y="2659848"/>
            <a:ext cx="2235614" cy="11257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39750" y="5629641"/>
            <a:ext cx="8064500" cy="699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Marine Mammals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756920" y="5571450"/>
            <a:ext cx="763143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2" charset="0"/>
              </a:rPr>
              <a:t>Beaches are important habitats for many plants and animals, including </a:t>
            </a:r>
            <a:r>
              <a:rPr lang="en-GB" altLang="en-US" dirty="0" smtClean="0">
                <a:latin typeface="Twinkl" pitchFamily="2" charset="0"/>
              </a:rPr>
              <a:t>mammals. </a:t>
            </a:r>
            <a:r>
              <a:rPr lang="en-GB" altLang="en-US" b="1" dirty="0" smtClean="0">
                <a:latin typeface="Twinkl" pitchFamily="2" charset="0"/>
              </a:rPr>
              <a:t>Click </a:t>
            </a:r>
            <a:r>
              <a:rPr lang="en-GB" altLang="en-US" b="1" dirty="0">
                <a:latin typeface="Twinkl" pitchFamily="2" charset="0"/>
              </a:rPr>
              <a:t>on the </a:t>
            </a:r>
            <a:r>
              <a:rPr lang="en-GB" altLang="en-US" b="1" dirty="0" smtClean="0">
                <a:latin typeface="Twinkl" pitchFamily="2" charset="0"/>
              </a:rPr>
              <a:t>images to </a:t>
            </a:r>
            <a:r>
              <a:rPr lang="en-GB" altLang="en-US" b="1" dirty="0">
                <a:latin typeface="Twinkl" pitchFamily="2" charset="0"/>
              </a:rPr>
              <a:t>reveal </a:t>
            </a:r>
            <a:r>
              <a:rPr lang="en-GB" altLang="en-US" b="1" dirty="0" smtClean="0">
                <a:latin typeface="Twinkl" pitchFamily="2" charset="0"/>
              </a:rPr>
              <a:t>more information.</a:t>
            </a:r>
            <a:endParaRPr lang="en-GB" altLang="en-US" b="1" dirty="0">
              <a:latin typeface="Twinkl" pitchFamily="2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44454" y="2988000"/>
            <a:ext cx="4439545" cy="1512000"/>
          </a:xfrm>
          <a:prstGeom prst="rect">
            <a:avLst/>
          </a:prstGeom>
        </p:spPr>
      </p:pic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04808" flipH="1">
            <a:off x="918193" y="3694364"/>
            <a:ext cx="2545627" cy="10980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860" r="-574" b="-1710"/>
          <a:stretch/>
        </p:blipFill>
        <p:spPr>
          <a:xfrm flipH="1">
            <a:off x="4503992" y="3384000"/>
            <a:ext cx="3878427" cy="1656000"/>
          </a:xfrm>
          <a:prstGeom prst="rect">
            <a:avLst/>
          </a:prstGeom>
        </p:spPr>
      </p:pic>
      <p:pic>
        <p:nvPicPr>
          <p:cNvPr id="12" name="Picture 11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7467" y="2797883"/>
            <a:ext cx="2205813" cy="1339691"/>
          </a:xfrm>
          <a:prstGeom prst="rect">
            <a:avLst/>
          </a:prstGeom>
        </p:spPr>
      </p:pic>
      <p:pic>
        <p:nvPicPr>
          <p:cNvPr id="16" name="Picture 15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3490" y="4282327"/>
            <a:ext cx="1462032" cy="994263"/>
          </a:xfrm>
          <a:prstGeom prst="rect">
            <a:avLst/>
          </a:prstGeom>
        </p:spPr>
      </p:pic>
      <p:sp>
        <p:nvSpPr>
          <p:cNvPr id="24" name="Right Arrow 23">
            <a:hlinkClick r:id="rId12" action="ppaction://hlinksldjump"/>
          </p:cNvPr>
          <p:cNvSpPr/>
          <p:nvPr/>
        </p:nvSpPr>
        <p:spPr>
          <a:xfrm>
            <a:off x="6832776" y="1558237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711346" y="2046336"/>
            <a:ext cx="10422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1600" dirty="0">
                <a:latin typeface="Twinkl" pitchFamily="2" charset="0"/>
              </a:rPr>
              <a:t>n</a:t>
            </a:r>
            <a:r>
              <a:rPr lang="en-GB" altLang="en-US" sz="1600" dirty="0" smtClean="0">
                <a:latin typeface="Twinkl" pitchFamily="2" charset="0"/>
              </a:rPr>
              <a:t>ext </a:t>
            </a:r>
            <a:r>
              <a:rPr lang="en-GB" altLang="en-US" sz="1600" dirty="0">
                <a:latin typeface="Twinkl" pitchFamily="2" charset="0"/>
              </a:rPr>
              <a:t>s</a:t>
            </a:r>
            <a:r>
              <a:rPr lang="en-GB" altLang="en-US" sz="1600" dirty="0" smtClean="0">
                <a:latin typeface="Twinkl" pitchFamily="2" charset="0"/>
              </a:rPr>
              <a:t>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69107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2881" y="1412474"/>
            <a:ext cx="6850186" cy="2684950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Marine Mammals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902426" y="1416965"/>
            <a:ext cx="6590574" cy="26804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000" b="1" dirty="0">
                <a:latin typeface="Twinkl" pitchFamily="50" charset="0"/>
              </a:rPr>
              <a:t>Harbour </a:t>
            </a:r>
            <a:r>
              <a:rPr lang="en-GB" sz="2000" b="1" dirty="0" smtClean="0">
                <a:latin typeface="Twinkl" pitchFamily="50" charset="0"/>
              </a:rPr>
              <a:t>Seal</a:t>
            </a:r>
            <a:endParaRPr lang="en-GB" altLang="en-US" sz="2000" b="1" dirty="0" smtClean="0">
              <a:latin typeface="Twinkl" pitchFamily="2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Also </a:t>
            </a:r>
            <a:r>
              <a:rPr lang="en-GB" dirty="0">
                <a:latin typeface="Twinkl" pitchFamily="50" charset="0"/>
              </a:rPr>
              <a:t>known as the common seal, they can stay underwater </a:t>
            </a:r>
            <a:r>
              <a:rPr lang="en-GB" dirty="0" smtClean="0">
                <a:latin typeface="Twinkl" pitchFamily="50" charset="0"/>
              </a:rPr>
              <a:t>for up </a:t>
            </a:r>
            <a:r>
              <a:rPr lang="en-GB" dirty="0">
                <a:latin typeface="Twinkl" pitchFamily="50" charset="0"/>
              </a:rPr>
              <a:t>to 10 minutes.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 </a:t>
            </a:r>
            <a:r>
              <a:rPr lang="en-GB" dirty="0">
                <a:latin typeface="Twinkl" pitchFamily="50" charset="0"/>
              </a:rPr>
              <a:t>common seal is the smaller seal and they eat octopus, squid, crabs and fish.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Can </a:t>
            </a:r>
            <a:r>
              <a:rPr lang="en-GB" dirty="0">
                <a:latin typeface="Twinkl" pitchFamily="50" charset="0"/>
              </a:rPr>
              <a:t>be blonde, grey, brown, silvery white and black, often with dark spots.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have shorter snouts and their nostrils form a V shape.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04808" flipH="1">
            <a:off x="3516669" y="3987955"/>
            <a:ext cx="5011857" cy="2161845"/>
          </a:xfrm>
          <a:prstGeom prst="rect">
            <a:avLst/>
          </a:prstGeom>
        </p:spPr>
      </p:pic>
      <p:sp>
        <p:nvSpPr>
          <p:cNvPr id="11" name="Right Arrow 10">
            <a:hlinkClick r:id="rId3" action="ppaction://hlinksldjump"/>
          </p:cNvPr>
          <p:cNvSpPr/>
          <p:nvPr/>
        </p:nvSpPr>
        <p:spPr>
          <a:xfrm rot="10800000">
            <a:off x="1508312" y="5068878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97369" y="5556842"/>
            <a:ext cx="1414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revious slide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58059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2881" y="1412475"/>
            <a:ext cx="6850186" cy="2689626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Marine Mammals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915029" y="1425174"/>
            <a:ext cx="6527171" cy="24619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2000" b="1" dirty="0">
                <a:latin typeface="Twinkl" pitchFamily="50" charset="0"/>
              </a:rPr>
              <a:t>Grey </a:t>
            </a:r>
            <a:r>
              <a:rPr lang="en-GB" sz="2000" b="1" dirty="0" smtClean="0">
                <a:latin typeface="Twinkl" pitchFamily="50" charset="0"/>
              </a:rPr>
              <a:t>Seal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have a longer, more elongated snout and their nostrils do not meet in the </a:t>
            </a:r>
            <a:r>
              <a:rPr lang="en-GB" dirty="0" smtClean="0">
                <a:latin typeface="Twinkl" pitchFamily="50" charset="0"/>
              </a:rPr>
              <a:t>middle.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Grey </a:t>
            </a:r>
            <a:r>
              <a:rPr lang="en-GB" dirty="0">
                <a:latin typeface="Twinkl" pitchFamily="50" charset="0"/>
              </a:rPr>
              <a:t>seals are more vocal than common seals and tend to lie closer </a:t>
            </a:r>
            <a:r>
              <a:rPr lang="en-GB" dirty="0" smtClean="0">
                <a:latin typeface="Twinkl" pitchFamily="50" charset="0"/>
              </a:rPr>
              <a:t>together.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 </a:t>
            </a:r>
            <a:r>
              <a:rPr lang="en-GB" dirty="0">
                <a:latin typeface="Twinkl" pitchFamily="50" charset="0"/>
              </a:rPr>
              <a:t>pups are born </a:t>
            </a:r>
            <a:r>
              <a:rPr lang="en-GB" dirty="0" smtClean="0">
                <a:latin typeface="Twinkl" pitchFamily="50" charset="0"/>
              </a:rPr>
              <a:t>white.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eat sand eels, </a:t>
            </a:r>
            <a:r>
              <a:rPr lang="en-GB" dirty="0" smtClean="0">
                <a:latin typeface="Twinkl" pitchFamily="50" charset="0"/>
              </a:rPr>
              <a:t>crabs, lobsters </a:t>
            </a:r>
            <a:r>
              <a:rPr lang="en-GB" dirty="0">
                <a:latin typeface="Twinkl" pitchFamily="50" charset="0"/>
              </a:rPr>
              <a:t>and fish</a:t>
            </a:r>
            <a:r>
              <a:rPr lang="en-GB" dirty="0" smtClean="0">
                <a:latin typeface="Twinkl" pitchFamily="50" charset="0"/>
              </a:rPr>
              <a:t>.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7974" y="3777192"/>
            <a:ext cx="4168191" cy="2531533"/>
          </a:xfrm>
          <a:prstGeom prst="rect">
            <a:avLst/>
          </a:prstGeom>
        </p:spPr>
      </p:pic>
      <p:sp>
        <p:nvSpPr>
          <p:cNvPr id="12" name="Right Arrow 11">
            <a:hlinkClick r:id="rId3" action="ppaction://hlinksldjump"/>
          </p:cNvPr>
          <p:cNvSpPr/>
          <p:nvPr/>
        </p:nvSpPr>
        <p:spPr>
          <a:xfrm rot="10800000">
            <a:off x="1508312" y="5068878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297369" y="5556842"/>
            <a:ext cx="1414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revious slide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99006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2881" y="1412475"/>
            <a:ext cx="5055252" cy="3324626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Marine Mammals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915029" y="1412474"/>
            <a:ext cx="4825371" cy="3179057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lang="en-GB" sz="2000" b="1" dirty="0">
                <a:latin typeface="Twinkl" pitchFamily="50" charset="0"/>
              </a:rPr>
              <a:t>Harbour Porpoise</a:t>
            </a:r>
          </a:p>
          <a:p>
            <a:pPr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are small toothed whales, closely related to dolphins, but less </a:t>
            </a:r>
            <a:r>
              <a:rPr lang="en-GB" dirty="0" smtClean="0">
                <a:latin typeface="Twinkl" pitchFamily="50" charset="0"/>
              </a:rPr>
              <a:t>energetic.</a:t>
            </a:r>
          </a:p>
          <a:p>
            <a:pPr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eat fatty fish like herring and mackerel. Sometimes they eat squid and </a:t>
            </a:r>
            <a:r>
              <a:rPr lang="en-GB" dirty="0" smtClean="0">
                <a:latin typeface="Twinkl" pitchFamily="50" charset="0"/>
              </a:rPr>
              <a:t>octopus.</a:t>
            </a:r>
          </a:p>
          <a:p>
            <a:pPr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might be seen on their own or in groups of up to </a:t>
            </a:r>
            <a:r>
              <a:rPr lang="en-GB" dirty="0" smtClean="0">
                <a:latin typeface="Twinkl" pitchFamily="50" charset="0"/>
              </a:rPr>
              <a:t>10.</a:t>
            </a:r>
          </a:p>
          <a:p>
            <a:pPr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are smaller, darker and have </a:t>
            </a:r>
            <a:r>
              <a:rPr lang="en-GB" dirty="0" smtClean="0">
                <a:latin typeface="Twinkl" pitchFamily="50" charset="0"/>
              </a:rPr>
              <a:t/>
            </a:r>
            <a:br>
              <a:rPr lang="en-GB" dirty="0" smtClean="0">
                <a:latin typeface="Twinkl" pitchFamily="50" charset="0"/>
              </a:rPr>
            </a:br>
            <a:r>
              <a:rPr lang="en-GB" dirty="0" smtClean="0">
                <a:latin typeface="Twinkl" pitchFamily="50" charset="0"/>
              </a:rPr>
              <a:t>rounder </a:t>
            </a:r>
            <a:r>
              <a:rPr lang="en-GB" dirty="0">
                <a:latin typeface="Twinkl" pitchFamily="50" charset="0"/>
              </a:rPr>
              <a:t>heads than dolphins.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2777" y="3594100"/>
            <a:ext cx="5390711" cy="2714625"/>
          </a:xfrm>
          <a:prstGeom prst="rect">
            <a:avLst/>
          </a:prstGeom>
        </p:spPr>
      </p:pic>
      <p:sp>
        <p:nvSpPr>
          <p:cNvPr id="12" name="Right Arrow 11">
            <a:hlinkClick r:id="rId3" action="ppaction://hlinksldjump"/>
          </p:cNvPr>
          <p:cNvSpPr/>
          <p:nvPr/>
        </p:nvSpPr>
        <p:spPr>
          <a:xfrm rot="10800000">
            <a:off x="6622931" y="2184378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1988" y="2672342"/>
            <a:ext cx="1414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revious slide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2333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4569231" y="1773496"/>
            <a:ext cx="3819119" cy="3677655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85737"/>
            <a:ext cx="8220075" cy="1090825"/>
          </a:xfrm>
        </p:spPr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Marine Mammals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4731379" y="1773496"/>
            <a:ext cx="3656971" cy="367765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lang="en-GB" sz="2000" b="1" dirty="0" smtClean="0">
                <a:latin typeface="Twinkl" pitchFamily="50" charset="0"/>
              </a:rPr>
              <a:t>Otter</a:t>
            </a:r>
            <a:endParaRPr lang="en-GB" sz="2000" b="1" dirty="0">
              <a:latin typeface="Twinkl" pitchFamily="2" charset="0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Otters </a:t>
            </a:r>
            <a:r>
              <a:rPr lang="en-GB" dirty="0">
                <a:latin typeface="Twinkl" pitchFamily="50" charset="0"/>
              </a:rPr>
              <a:t>have strong tails and webbed </a:t>
            </a:r>
            <a:r>
              <a:rPr lang="en-GB" dirty="0" smtClean="0">
                <a:latin typeface="Twinkl" pitchFamily="50" charset="0"/>
              </a:rPr>
              <a:t>feet.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mainly eat fish, but also birds, crayfish and </a:t>
            </a:r>
            <a:r>
              <a:rPr lang="en-GB" dirty="0" smtClean="0">
                <a:latin typeface="Twinkl" pitchFamily="50" charset="0"/>
              </a:rPr>
              <a:t>rabbits.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They </a:t>
            </a:r>
            <a:r>
              <a:rPr lang="en-GB" dirty="0">
                <a:latin typeface="Twinkl" pitchFamily="50" charset="0"/>
              </a:rPr>
              <a:t>have cubs in underground burrows called a </a:t>
            </a:r>
            <a:r>
              <a:rPr lang="en-GB" dirty="0" smtClean="0">
                <a:latin typeface="Twinkl" pitchFamily="50" charset="0"/>
              </a:rPr>
              <a:t>holt.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latin typeface="Twinkl" pitchFamily="50" charset="0"/>
              </a:rPr>
              <a:t>Otters </a:t>
            </a:r>
            <a:r>
              <a:rPr lang="en-GB" dirty="0">
                <a:latin typeface="Twinkl" pitchFamily="50" charset="0"/>
              </a:rPr>
              <a:t>like having fun like making </a:t>
            </a:r>
            <a:r>
              <a:rPr lang="en-GB" dirty="0" smtClean="0">
                <a:latin typeface="Twinkl" pitchFamily="50" charset="0"/>
              </a:rPr>
              <a:t>waterslides. Sea </a:t>
            </a:r>
            <a:r>
              <a:rPr lang="en-GB" dirty="0">
                <a:latin typeface="Twinkl" pitchFamily="50" charset="0"/>
              </a:rPr>
              <a:t>otters sometimes hold hands while sleeping to form rafts so they don’t drift away</a:t>
            </a:r>
            <a:r>
              <a:rPr lang="en-GB" dirty="0" smtClean="0">
                <a:latin typeface="Twinkl" pitchFamily="50" charset="0"/>
              </a:rPr>
              <a:t>.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22" y="3187700"/>
            <a:ext cx="4387850" cy="2983981"/>
          </a:xfrm>
          <a:prstGeom prst="rect">
            <a:avLst/>
          </a:prstGeom>
        </p:spPr>
      </p:pic>
      <p:sp>
        <p:nvSpPr>
          <p:cNvPr id="11" name="Right Arrow 10">
            <a:hlinkClick r:id="rId3" action="ppaction://hlinksldjump"/>
          </p:cNvPr>
          <p:cNvSpPr/>
          <p:nvPr/>
        </p:nvSpPr>
        <p:spPr>
          <a:xfrm rot="10800000">
            <a:off x="2058349" y="2107778"/>
            <a:ext cx="847504" cy="488099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847406" y="2595742"/>
            <a:ext cx="1414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revious slide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6381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750" y="682671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1090825"/>
          </a:xfrm>
        </p:spPr>
        <p:txBody>
          <a:bodyPr/>
          <a:lstStyle/>
          <a:p>
            <a:r>
              <a:rPr lang="en-GB" altLang="en-US" sz="3600" dirty="0">
                <a:solidFill>
                  <a:schemeClr val="tx1"/>
                </a:solidFill>
                <a:latin typeface="Twinkl" pitchFamily="2" charset="0"/>
              </a:rPr>
              <a:t>Help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6141" y="2546427"/>
            <a:ext cx="2015066" cy="1632547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39751" y="1517869"/>
            <a:ext cx="78486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altLang="en-US" dirty="0">
                <a:latin typeface="Twinkl" pitchFamily="2" charset="0"/>
              </a:rPr>
              <a:t>We need to help birds, mammals, plants and </a:t>
            </a:r>
            <a:r>
              <a:rPr lang="en-GB" altLang="en-US" dirty="0" err="1" smtClean="0">
                <a:latin typeface="Twinkl" pitchFamily="2" charset="0"/>
              </a:rPr>
              <a:t>minibeasts</a:t>
            </a:r>
            <a:r>
              <a:rPr lang="en-GB" altLang="en-US" dirty="0" smtClean="0">
                <a:latin typeface="Twinkl" pitchFamily="2" charset="0"/>
              </a:rPr>
              <a:t>, as well as </a:t>
            </a:r>
            <a:br>
              <a:rPr lang="en-GB" altLang="en-US" dirty="0" smtClean="0">
                <a:latin typeface="Twinkl" pitchFamily="2" charset="0"/>
              </a:rPr>
            </a:br>
            <a:r>
              <a:rPr lang="en-GB" altLang="en-US" dirty="0" smtClean="0">
                <a:latin typeface="Twinkl" pitchFamily="2" charset="0"/>
              </a:rPr>
              <a:t>our </a:t>
            </a:r>
            <a:r>
              <a:rPr lang="en-GB" altLang="en-US" dirty="0">
                <a:latin typeface="Twinkl" pitchFamily="2" charset="0"/>
              </a:rPr>
              <a:t>environment.</a:t>
            </a:r>
          </a:p>
        </p:txBody>
      </p:sp>
      <p:sp>
        <p:nvSpPr>
          <p:cNvPr id="16" name="Rectangle 15"/>
          <p:cNvSpPr>
            <a:spLocks/>
          </p:cNvSpPr>
          <p:nvPr/>
        </p:nvSpPr>
        <p:spPr>
          <a:xfrm>
            <a:off x="2663825" y="4751940"/>
            <a:ext cx="3816350" cy="1326105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altLang="en-US" sz="2400" b="1" dirty="0" smtClean="0">
                <a:latin typeface="Twinkl" pitchFamily="2" charset="0"/>
              </a:rPr>
              <a:t>Think about it...</a:t>
            </a:r>
            <a:endParaRPr lang="en-GB" altLang="en-US" sz="2400" b="1" dirty="0">
              <a:latin typeface="Twinkl" pitchFamily="2" charset="0"/>
            </a:endParaRPr>
          </a:p>
          <a:p>
            <a:pPr algn="ctr"/>
            <a:r>
              <a:rPr lang="en-GB" altLang="en-US" sz="2400" dirty="0" smtClean="0">
                <a:latin typeface="Twinkl" pitchFamily="2" charset="0"/>
              </a:rPr>
              <a:t>What </a:t>
            </a:r>
            <a:r>
              <a:rPr lang="en-GB" altLang="en-US" sz="2400" dirty="0">
                <a:latin typeface="Twinkl" pitchFamily="2" charset="0"/>
              </a:rPr>
              <a:t>could we do to help look after our beaches?</a:t>
            </a:r>
            <a:endParaRPr lang="en-GB" altLang="en-US" sz="1400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55503" y="2616210"/>
            <a:ext cx="1366681" cy="15627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01238">
            <a:off x="2067210" y="3081926"/>
            <a:ext cx="2204262" cy="11100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6913" y="3026399"/>
            <a:ext cx="1683292" cy="103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24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750" y="521442"/>
            <a:ext cx="8064500" cy="945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1090825"/>
          </a:xfrm>
        </p:spPr>
        <p:txBody>
          <a:bodyPr/>
          <a:lstStyle/>
          <a:p>
            <a:r>
              <a:rPr lang="en-GB" altLang="en-US" sz="3600" dirty="0">
                <a:solidFill>
                  <a:schemeClr val="tx1"/>
                </a:solidFill>
                <a:latin typeface="Twinkl" pitchFamily="2" charset="0"/>
              </a:rPr>
              <a:t>Looking After Our Beaches</a:t>
            </a:r>
            <a:endParaRPr lang="en-GB" sz="3600" dirty="0"/>
          </a:p>
        </p:txBody>
      </p:sp>
      <p:sp>
        <p:nvSpPr>
          <p:cNvPr id="22" name="Rectangle 21"/>
          <p:cNvSpPr>
            <a:spLocks/>
          </p:cNvSpPr>
          <p:nvPr/>
        </p:nvSpPr>
        <p:spPr>
          <a:xfrm>
            <a:off x="539750" y="1466132"/>
            <a:ext cx="7848600" cy="956773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altLang="en-US" sz="2400" b="1" dirty="0" smtClean="0">
                <a:latin typeface="Twinkl" pitchFamily="2" charset="0"/>
              </a:rPr>
              <a:t>Try it... </a:t>
            </a:r>
            <a:r>
              <a:rPr lang="en-GB" altLang="en-US" sz="2400" dirty="0">
                <a:latin typeface="Twinkl" pitchFamily="2" charset="0"/>
              </a:rPr>
              <a:t>Work out whether each rule belongs under </a:t>
            </a:r>
            <a:r>
              <a:rPr lang="en-GB" altLang="en-US" sz="2400" b="1" dirty="0" smtClean="0">
                <a:latin typeface="Twinkl" pitchFamily="2" charset="0"/>
              </a:rPr>
              <a:t>Do</a:t>
            </a:r>
            <a:r>
              <a:rPr lang="en-GB" altLang="en-US" sz="2400" dirty="0" smtClean="0">
                <a:latin typeface="Twinkl" pitchFamily="2" charset="0"/>
              </a:rPr>
              <a:t> or </a:t>
            </a:r>
            <a:r>
              <a:rPr lang="en-GB" altLang="en-US" sz="2400" b="1" dirty="0">
                <a:latin typeface="Twinkl" pitchFamily="2" charset="0"/>
              </a:rPr>
              <a:t>Do </a:t>
            </a:r>
            <a:r>
              <a:rPr lang="en-GB" altLang="en-US" sz="2400" b="1" dirty="0" smtClean="0">
                <a:latin typeface="Twinkl" pitchFamily="2" charset="0"/>
              </a:rPr>
              <a:t>Not. </a:t>
            </a:r>
            <a:r>
              <a:rPr lang="en-GB" altLang="en-US" sz="2400" dirty="0" smtClean="0">
                <a:latin typeface="Twinkl" pitchFamily="2" charset="0"/>
              </a:rPr>
              <a:t>Click </a:t>
            </a:r>
            <a:r>
              <a:rPr lang="en-GB" altLang="en-US" sz="2400" dirty="0">
                <a:latin typeface="Twinkl" pitchFamily="2" charset="0"/>
              </a:rPr>
              <a:t>on each rule to </a:t>
            </a:r>
            <a:r>
              <a:rPr lang="en-GB" altLang="en-US" sz="2400" dirty="0" smtClean="0">
                <a:latin typeface="Twinkl" pitchFamily="2" charset="0"/>
              </a:rPr>
              <a:t>check.</a:t>
            </a:r>
            <a:endParaRPr lang="en-GB" altLang="en-US" sz="2400" dirty="0">
              <a:latin typeface="Twinkl" pitchFamily="2" charset="0"/>
            </a:endParaRPr>
          </a:p>
        </p:txBody>
      </p:sp>
      <p:sp>
        <p:nvSpPr>
          <p:cNvPr id="28" name="9 - Pick leaves"/>
          <p:cNvSpPr/>
          <p:nvPr/>
        </p:nvSpPr>
        <p:spPr>
          <a:xfrm>
            <a:off x="3305334" y="5880974"/>
            <a:ext cx="2619013" cy="431198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pick leaves and flowers</a:t>
            </a:r>
          </a:p>
        </p:txBody>
      </p:sp>
      <p:sp>
        <p:nvSpPr>
          <p:cNvPr id="23" name="8 - take pictures"/>
          <p:cNvSpPr/>
          <p:nvPr/>
        </p:nvSpPr>
        <p:spPr>
          <a:xfrm>
            <a:off x="2705100" y="5391105"/>
            <a:ext cx="3733800" cy="42545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take pictures of leaves and flowers</a:t>
            </a:r>
          </a:p>
        </p:txBody>
      </p:sp>
      <p:sp>
        <p:nvSpPr>
          <p:cNvPr id="27" name="7 - pick up litter"/>
          <p:cNvSpPr/>
          <p:nvPr/>
        </p:nvSpPr>
        <p:spPr>
          <a:xfrm>
            <a:off x="3822768" y="4949560"/>
            <a:ext cx="1584144" cy="39076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pick up litter</a:t>
            </a:r>
          </a:p>
        </p:txBody>
      </p:sp>
      <p:sp>
        <p:nvSpPr>
          <p:cNvPr id="2" name="6- touch the animals"/>
          <p:cNvSpPr/>
          <p:nvPr/>
        </p:nvSpPr>
        <p:spPr>
          <a:xfrm>
            <a:off x="3505191" y="4485445"/>
            <a:ext cx="2124075" cy="410043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dirty="0" smtClean="0">
                <a:latin typeface="Twinkl" pitchFamily="2" charset="0"/>
              </a:rPr>
              <a:t>touch </a:t>
            </a:r>
            <a:r>
              <a:rPr lang="en-GB" altLang="en-US" dirty="0">
                <a:latin typeface="Twinkl" pitchFamily="2" charset="0"/>
              </a:rPr>
              <a:t>the </a:t>
            </a:r>
            <a:r>
              <a:rPr lang="en-GB" altLang="en-US" dirty="0" smtClean="0">
                <a:latin typeface="Twinkl" pitchFamily="2" charset="0"/>
              </a:rPr>
              <a:t>animals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24" name="5- Feed and leave"/>
          <p:cNvSpPr/>
          <p:nvPr/>
        </p:nvSpPr>
        <p:spPr>
          <a:xfrm>
            <a:off x="2825742" y="4011418"/>
            <a:ext cx="3482975" cy="41524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feed and leave food for animals</a:t>
            </a:r>
          </a:p>
        </p:txBody>
      </p:sp>
      <p:sp>
        <p:nvSpPr>
          <p:cNvPr id="19" name="4. leave shells"/>
          <p:cNvSpPr/>
          <p:nvPr/>
        </p:nvSpPr>
        <p:spPr>
          <a:xfrm>
            <a:off x="3228952" y="3540796"/>
            <a:ext cx="2771775" cy="41524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leave shells at the beach</a:t>
            </a:r>
            <a:r>
              <a:rPr lang="en-GB" altLang="en-US" dirty="0">
                <a:solidFill>
                  <a:srgbClr val="FF0000"/>
                </a:solidFill>
                <a:latin typeface="Twinkl" pitchFamily="2" charset="0"/>
              </a:rPr>
              <a:t> 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29" name="2 - drop litter"/>
          <p:cNvSpPr/>
          <p:nvPr/>
        </p:nvSpPr>
        <p:spPr>
          <a:xfrm>
            <a:off x="4642715" y="2518773"/>
            <a:ext cx="1336675" cy="41524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drop litter</a:t>
            </a:r>
          </a:p>
        </p:txBody>
      </p:sp>
      <p:sp>
        <p:nvSpPr>
          <p:cNvPr id="25" name="1 - Shells"/>
          <p:cNvSpPr/>
          <p:nvPr/>
        </p:nvSpPr>
        <p:spPr>
          <a:xfrm>
            <a:off x="2833116" y="2529300"/>
            <a:ext cx="1679575" cy="403846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collect shells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22774" y="2470458"/>
            <a:ext cx="1508760" cy="351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sz="2400" b="1" dirty="0" smtClean="0">
                <a:solidFill>
                  <a:sysClr val="windowText" lastClr="000000"/>
                </a:solidFill>
                <a:latin typeface="Twinkl" pitchFamily="2" charset="0"/>
              </a:rPr>
              <a:t>Do</a:t>
            </a:r>
            <a:endParaRPr lang="en-GB" altLang="en-US" sz="2400" b="1" dirty="0">
              <a:solidFill>
                <a:sysClr val="windowText" lastClr="000000"/>
              </a:solidFill>
              <a:latin typeface="Twinkl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629266" y="2548505"/>
            <a:ext cx="2658110" cy="3707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sz="2400" b="1" dirty="0" smtClean="0">
                <a:solidFill>
                  <a:sysClr val="windowText" lastClr="000000"/>
                </a:solidFill>
                <a:latin typeface="Twinkl" pitchFamily="2" charset="0"/>
              </a:rPr>
              <a:t>Do Not</a:t>
            </a:r>
            <a:endParaRPr lang="en-GB" altLang="en-US" sz="2400" b="1" dirty="0">
              <a:solidFill>
                <a:sysClr val="windowText" lastClr="000000"/>
              </a:solidFill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2364" y="2381134"/>
            <a:ext cx="1202579" cy="1251989"/>
          </a:xfrm>
          <a:prstGeom prst="rect">
            <a:avLst/>
          </a:prstGeom>
        </p:spPr>
      </p:pic>
      <p:sp>
        <p:nvSpPr>
          <p:cNvPr id="30" name="3 - Keep safe distance"/>
          <p:cNvSpPr/>
          <p:nvPr/>
        </p:nvSpPr>
        <p:spPr>
          <a:xfrm>
            <a:off x="2425700" y="3061300"/>
            <a:ext cx="4292599" cy="420709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keep a safe distance away from animals</a:t>
            </a:r>
          </a:p>
        </p:txBody>
      </p:sp>
    </p:spTree>
    <p:extLst>
      <p:ext uri="{BB962C8B-B14F-4D97-AF65-F5344CB8AC3E}">
        <p14:creationId xmlns:p14="http://schemas.microsoft.com/office/powerpoint/2010/main" val="1773378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0.33298 0.0879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49" y="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15382 0.15695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91" y="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19541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19541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20417 0.1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8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23524 0.01666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53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23524 0.02245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53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19541"/>
                                      </p:to>
                                    </p:animClr>
                                    <p:animClr clrSpc="rgb" dir="cw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19541"/>
                                      </p:to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-0.23889 -0.03264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44" y="-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19541"/>
                                      </p:to>
                                    </p:animClr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19541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-0.225 -0.02894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50" y="-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6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23003 -0.1007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93" y="-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19541"/>
                                      </p:to>
                                    </p:animClr>
                                    <p:animClr clrSpc="rgb" dir="cw">
                                      <p:cBhvr>
                                        <p:cTn id="1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19541"/>
                                      </p:to>
                                    </p:animClr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8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24045 0.10254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31" y="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8" grpId="3" animBg="1"/>
      <p:bldP spid="23" grpId="0" animBg="1"/>
      <p:bldP spid="23" grpId="1" animBg="1"/>
      <p:bldP spid="23" grpId="2" animBg="1"/>
      <p:bldP spid="23" grpId="3" animBg="1"/>
      <p:bldP spid="27" grpId="0" animBg="1"/>
      <p:bldP spid="27" grpId="1" animBg="1"/>
      <p:bldP spid="27" grpId="2" animBg="1"/>
      <p:bldP spid="27" grpId="3" animBg="1"/>
      <p:bldP spid="2" grpId="0" animBg="1"/>
      <p:bldP spid="2" grpId="1" animBg="1"/>
      <p:bldP spid="2" grpId="2" animBg="1"/>
      <p:bldP spid="2" grpId="3" animBg="1"/>
      <p:bldP spid="24" grpId="0" animBg="1"/>
      <p:bldP spid="24" grpId="1" animBg="1"/>
      <p:bldP spid="24" grpId="2" animBg="1"/>
      <p:bldP spid="24" grpId="3" animBg="1"/>
      <p:bldP spid="19" grpId="1" animBg="1"/>
      <p:bldP spid="19" grpId="2" animBg="1"/>
      <p:bldP spid="19" grpId="3" animBg="1"/>
      <p:bldP spid="19" grpId="4" animBg="1"/>
      <p:bldP spid="29" grpId="0" animBg="1"/>
      <p:bldP spid="29" grpId="1" animBg="1"/>
      <p:bldP spid="29" grpId="2" animBg="1"/>
      <p:bldP spid="29" grpId="3" animBg="1"/>
      <p:bldP spid="25" grpId="0" animBg="1"/>
      <p:bldP spid="25" grpId="1" animBg="1"/>
      <p:bldP spid="25" grpId="2" animBg="1"/>
      <p:bldP spid="25" grpId="3" animBg="1"/>
      <p:bldP spid="16" grpId="0"/>
      <p:bldP spid="17" grpId="0"/>
      <p:bldP spid="30" grpId="0" animBg="1"/>
      <p:bldP spid="30" grpId="1" animBg="1"/>
      <p:bldP spid="30" grpId="2" animBg="1"/>
      <p:bldP spid="30" grpId="3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763</TotalTime>
  <Words>858</Words>
  <Application>Microsoft Office PowerPoint</Application>
  <PresentationFormat>On-screen Show (4:3)</PresentationFormat>
  <Paragraphs>122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Twinkl SemiBold</vt:lpstr>
      <vt:lpstr>Calibri</vt:lpstr>
      <vt:lpstr>Twinkl</vt:lpstr>
      <vt:lpstr>Sassoon Infant Rg</vt:lpstr>
      <vt:lpstr>Arial</vt:lpstr>
      <vt:lpstr>Office Theme</vt:lpstr>
      <vt:lpstr>PowerPoint Presentation</vt:lpstr>
      <vt:lpstr>Habitats</vt:lpstr>
      <vt:lpstr>Habitats</vt:lpstr>
      <vt:lpstr>Coastal Habitats</vt:lpstr>
      <vt:lpstr>Coastal Habitats</vt:lpstr>
      <vt:lpstr>Coastal Birds</vt:lpstr>
      <vt:lpstr>Coastal Birds</vt:lpstr>
      <vt:lpstr>Coastal Birds</vt:lpstr>
      <vt:lpstr>Coastal Birds</vt:lpstr>
      <vt:lpstr>Coastal Birds</vt:lpstr>
      <vt:lpstr>Coastal Birds</vt:lpstr>
      <vt:lpstr>Birds and Their Habitats</vt:lpstr>
      <vt:lpstr>Marine Mammals</vt:lpstr>
      <vt:lpstr>Marine Mammals</vt:lpstr>
      <vt:lpstr>Marine Mammals</vt:lpstr>
      <vt:lpstr>Marine Mammals</vt:lpstr>
      <vt:lpstr>Marine Mammals</vt:lpstr>
      <vt:lpstr>Help</vt:lpstr>
      <vt:lpstr>Looking After Our Beaches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Hayward</dc:creator>
  <cp:lastModifiedBy>K Allder</cp:lastModifiedBy>
  <cp:revision>72</cp:revision>
  <dcterms:created xsi:type="dcterms:W3CDTF">2017-06-20T09:32:55Z</dcterms:created>
  <dcterms:modified xsi:type="dcterms:W3CDTF">2020-05-31T18:12:48Z</dcterms:modified>
</cp:coreProperties>
</file>