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1"/>
  </p:sldMasterIdLst>
  <p:sldIdLst>
    <p:sldId id="256" r:id="rId2"/>
    <p:sldId id="257" r:id="rId3"/>
    <p:sldId id="258" r:id="rId4"/>
    <p:sldId id="259" r:id="rId5"/>
    <p:sldId id="265" r:id="rId6"/>
    <p:sldId id="260" r:id="rId7"/>
    <p:sldId id="261" r:id="rId8"/>
    <p:sldId id="262" r:id="rId9"/>
    <p:sldId id="264" r:id="rId10"/>
    <p:sldId id="263" r:id="rId11"/>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57" d="100"/>
          <a:sy n="57" d="100"/>
        </p:scale>
        <p:origin x="1104" y="48"/>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9906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224492" y="2404534"/>
            <a:ext cx="63106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224492" y="4050834"/>
            <a:ext cx="63106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1867234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274912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50335" y="2700868"/>
            <a:ext cx="6984793"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550335" y="4527448"/>
            <a:ext cx="6984793"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6289026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50335" y="2160589"/>
            <a:ext cx="3399528"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135600" y="2160590"/>
            <a:ext cx="3399528"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0622842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549043" y="2160983"/>
            <a:ext cx="340081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49043" y="2737246"/>
            <a:ext cx="3400819"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134311" y="2160983"/>
            <a:ext cx="3400815"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134312" y="2737246"/>
            <a:ext cx="3400814"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312131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50334" y="609600"/>
            <a:ext cx="6984793"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8722763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13918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0334" y="1498604"/>
            <a:ext cx="3131804"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3867875" y="514925"/>
            <a:ext cx="3667252"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50334" y="2777069"/>
            <a:ext cx="3131804"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56165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0334" y="4800600"/>
            <a:ext cx="6984792"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50334" y="609600"/>
            <a:ext cx="6984793"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550334" y="5367338"/>
            <a:ext cx="6984792"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4350068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50335" y="609600"/>
            <a:ext cx="6984793"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550335" y="4470400"/>
            <a:ext cx="6984793"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320083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6709" y="609600"/>
            <a:ext cx="657648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109988" y="3632200"/>
            <a:ext cx="5869926"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550335" y="4470400"/>
            <a:ext cx="6984793"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0" name="TextBox 19"/>
          <p:cNvSpPr txBox="1"/>
          <p:nvPr/>
        </p:nvSpPr>
        <p:spPr>
          <a:xfrm>
            <a:off x="440269" y="790378"/>
            <a:ext cx="4953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7225571" y="2886556"/>
            <a:ext cx="4953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7586268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50335" y="1931988"/>
            <a:ext cx="6984793"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550335" y="4527448"/>
            <a:ext cx="6984793"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486657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56709" y="609600"/>
            <a:ext cx="657648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550332" y="4013200"/>
            <a:ext cx="6984794"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550335" y="4527448"/>
            <a:ext cx="6984793"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440269" y="790378"/>
            <a:ext cx="4953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7225571" y="2886556"/>
            <a:ext cx="4953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28476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57212" y="609600"/>
            <a:ext cx="6977915"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550332" y="4013200"/>
            <a:ext cx="6984794"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550335" y="4527448"/>
            <a:ext cx="6984793"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5563193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8087740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73735" y="609600"/>
            <a:ext cx="1060104"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50335" y="609600"/>
            <a:ext cx="5736372"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9000429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9906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550334" y="609600"/>
            <a:ext cx="6984793"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50334" y="2160590"/>
            <a:ext cx="6984793"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854171" y="6041363"/>
            <a:ext cx="74095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3"/>
          </p:nvPr>
        </p:nvSpPr>
        <p:spPr>
          <a:xfrm>
            <a:off x="550334" y="6041363"/>
            <a:ext cx="5116810"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979914" y="6041363"/>
            <a:ext cx="555213" cy="365125"/>
          </a:xfrm>
          <a:prstGeom prst="rect">
            <a:avLst/>
          </a:prstGeom>
        </p:spPr>
        <p:txBody>
          <a:bodyPr vert="horz" lIns="91440" tIns="45720" rIns="91440" bIns="45720" rtlCol="0" anchor="ctr"/>
          <a:lstStyle>
            <a:lvl1pPr algn="r">
              <a:defRPr sz="9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647928380"/>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03315" y="2143276"/>
            <a:ext cx="6310636" cy="1646302"/>
          </a:xfrm>
        </p:spPr>
        <p:txBody>
          <a:bodyPr/>
          <a:lstStyle/>
          <a:p>
            <a:r>
              <a:rPr lang="en-GB" dirty="0" smtClean="0"/>
              <a:t>Liverpool History</a:t>
            </a:r>
            <a:endParaRPr lang="en-GB" dirty="0"/>
          </a:p>
        </p:txBody>
      </p:sp>
      <p:sp>
        <p:nvSpPr>
          <p:cNvPr id="3" name="Subtitle 2"/>
          <p:cNvSpPr>
            <a:spLocks noGrp="1"/>
          </p:cNvSpPr>
          <p:nvPr>
            <p:ph type="subTitle" idx="1"/>
          </p:nvPr>
        </p:nvSpPr>
        <p:spPr>
          <a:xfrm>
            <a:off x="1603315" y="3789576"/>
            <a:ext cx="6310636" cy="1096899"/>
          </a:xfrm>
        </p:spPr>
        <p:txBody>
          <a:bodyPr>
            <a:normAutofit/>
          </a:bodyPr>
          <a:lstStyle/>
          <a:p>
            <a:r>
              <a:rPr lang="en-GB" sz="2400" dirty="0" smtClean="0"/>
              <a:t>Lesson 1</a:t>
            </a:r>
            <a:endParaRPr lang="en-GB" sz="2400" dirty="0"/>
          </a:p>
        </p:txBody>
      </p:sp>
    </p:spTree>
    <p:extLst>
      <p:ext uri="{BB962C8B-B14F-4D97-AF65-F5344CB8AC3E}">
        <p14:creationId xmlns:p14="http://schemas.microsoft.com/office/powerpoint/2010/main" val="3337355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1+#ppt_w/2"/>
                                          </p:val>
                                        </p:tav>
                                        <p:tav tm="100000">
                                          <p:val>
                                            <p:strVal val="#ppt_x"/>
                                          </p:val>
                                        </p:tav>
                                      </p:tavLst>
                                    </p:anim>
                                    <p:anim calcmode="lin" valueType="num">
                                      <p:cBhvr additive="base">
                                        <p:cTn id="8" dur="2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20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14" dur="2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3661" y="2152223"/>
            <a:ext cx="6984793" cy="1826581"/>
          </a:xfrm>
        </p:spPr>
        <p:txBody>
          <a:bodyPr>
            <a:normAutofit fontScale="90000"/>
          </a:bodyPr>
          <a:lstStyle/>
          <a:p>
            <a:pPr algn="ctr"/>
            <a:r>
              <a:rPr lang="en-GB" dirty="0" smtClean="0"/>
              <a:t>W.A.L.T. – To identify key events and place them on a timeline in correct chronological order.</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1+#ppt_w/2"/>
                                          </p:val>
                                        </p:tav>
                                        <p:tav tm="100000">
                                          <p:val>
                                            <p:strVal val="#ppt_x"/>
                                          </p:val>
                                        </p:tav>
                                      </p:tavLst>
                                    </p:anim>
                                    <p:anim calcmode="lin" valueType="num">
                                      <p:cBhvr additive="base">
                                        <p:cTn id="8" dur="2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8194" y="888279"/>
            <a:ext cx="9339943" cy="1631216"/>
          </a:xfrm>
          <a:prstGeom prst="rect">
            <a:avLst/>
          </a:prstGeom>
          <a:noFill/>
        </p:spPr>
        <p:txBody>
          <a:bodyPr wrap="square" rtlCol="0">
            <a:spAutoFit/>
          </a:bodyPr>
          <a:lstStyle/>
          <a:p>
            <a:r>
              <a:rPr lang="en-GB" sz="2000" dirty="0" smtClean="0">
                <a:latin typeface="Segoe UI" pitchFamily="34" charset="0"/>
                <a:ea typeface="Segoe UI" pitchFamily="34" charset="0"/>
                <a:cs typeface="Segoe UI" pitchFamily="34" charset="0"/>
              </a:rPr>
              <a:t>In a relatively short space of time in the 18</a:t>
            </a:r>
            <a:r>
              <a:rPr lang="en-GB" sz="2000" baseline="30000" dirty="0" smtClean="0">
                <a:latin typeface="Segoe UI" pitchFamily="34" charset="0"/>
                <a:ea typeface="Segoe UI" pitchFamily="34" charset="0"/>
                <a:cs typeface="Segoe UI" pitchFamily="34" charset="0"/>
              </a:rPr>
              <a:t>th</a:t>
            </a:r>
            <a:r>
              <a:rPr lang="en-GB" sz="2000" dirty="0" smtClean="0">
                <a:latin typeface="Segoe UI" pitchFamily="34" charset="0"/>
                <a:ea typeface="Segoe UI" pitchFamily="34" charset="0"/>
                <a:cs typeface="Segoe UI" pitchFamily="34" charset="0"/>
              </a:rPr>
              <a:t> and 19</a:t>
            </a:r>
            <a:r>
              <a:rPr lang="en-GB" sz="2000" baseline="30000" dirty="0" smtClean="0">
                <a:latin typeface="Segoe UI" pitchFamily="34" charset="0"/>
                <a:ea typeface="Segoe UI" pitchFamily="34" charset="0"/>
                <a:cs typeface="Segoe UI" pitchFamily="34" charset="0"/>
              </a:rPr>
              <a:t>th</a:t>
            </a:r>
            <a:r>
              <a:rPr lang="en-GB" sz="2000" dirty="0" smtClean="0">
                <a:latin typeface="Segoe UI" pitchFamily="34" charset="0"/>
                <a:ea typeface="Segoe UI" pitchFamily="34" charset="0"/>
                <a:cs typeface="Segoe UI" pitchFamily="34" charset="0"/>
              </a:rPr>
              <a:t> centuries, Britain was transformed from a small, weak agrarian country, where most people lived in villages, to the world’s first industrial nation. This transformation laid the foundations for the building of the most extensive Empire the world has ever known.</a:t>
            </a:r>
            <a:endParaRPr lang="en-GB" sz="2000" dirty="0">
              <a:latin typeface="Segoe UI" pitchFamily="34" charset="0"/>
              <a:ea typeface="Segoe UI" pitchFamily="34" charset="0"/>
              <a:cs typeface="Segoe UI" pitchFamily="34" charset="0"/>
            </a:endParaRPr>
          </a:p>
        </p:txBody>
      </p:sp>
      <p:sp>
        <p:nvSpPr>
          <p:cNvPr id="5" name="Rectangle 4"/>
          <p:cNvSpPr/>
          <p:nvPr/>
        </p:nvSpPr>
        <p:spPr>
          <a:xfrm>
            <a:off x="248194" y="2939888"/>
            <a:ext cx="9353006" cy="2862322"/>
          </a:xfrm>
          <a:prstGeom prst="rect">
            <a:avLst/>
          </a:prstGeom>
        </p:spPr>
        <p:txBody>
          <a:bodyPr wrap="square">
            <a:spAutoFit/>
          </a:bodyPr>
          <a:lstStyle/>
          <a:p>
            <a:r>
              <a:rPr lang="en-GB" sz="2000" dirty="0" smtClean="0">
                <a:latin typeface="Segoe UI" pitchFamily="34" charset="0"/>
                <a:ea typeface="Segoe UI" pitchFamily="34" charset="0"/>
                <a:cs typeface="Segoe UI" pitchFamily="34" charset="0"/>
              </a:rPr>
              <a:t>From 1837 to 1901 Queen Victoria sat on the throne of Great Britain, this reign saw dramatic changes to the whole country and in particular Liverpool. During Victoria’s reign Great Britain ruled over a quarter of the known world, and Liverpool (as a major shipping and business district) became known as the second most important city in the world after London. In some ways this period saw more technological and social change than our own high-tech and fast moving era today. At the heart of it all was the building of the railways, this allowed for rapid movement of people and industry, and the first ever railway started here in Liverpool.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30776" y="497129"/>
            <a:ext cx="9353006" cy="2862322"/>
          </a:xfrm>
          <a:prstGeom prst="rect">
            <a:avLst/>
          </a:prstGeom>
        </p:spPr>
        <p:txBody>
          <a:bodyPr wrap="square">
            <a:spAutoFit/>
          </a:bodyPr>
          <a:lstStyle/>
          <a:p>
            <a:r>
              <a:rPr lang="en-GB" sz="2000" dirty="0" smtClean="0">
                <a:latin typeface="Segoe UI" pitchFamily="34" charset="0"/>
                <a:ea typeface="Segoe UI" pitchFamily="34" charset="0"/>
                <a:cs typeface="Segoe UI" pitchFamily="34" charset="0"/>
              </a:rPr>
              <a:t>Liverpool also had many other world firsts during the Victorian period including the world's first:</a:t>
            </a:r>
          </a:p>
          <a:p>
            <a:pPr>
              <a:buFont typeface="Arial" charset="0"/>
              <a:buChar char="•"/>
            </a:pPr>
            <a:r>
              <a:rPr lang="en-GB" sz="2000" dirty="0" smtClean="0">
                <a:latin typeface="Segoe UI" pitchFamily="34" charset="0"/>
                <a:ea typeface="Segoe UI" pitchFamily="34" charset="0"/>
                <a:cs typeface="Segoe UI" pitchFamily="34" charset="0"/>
              </a:rPr>
              <a:t>School for deaf people.</a:t>
            </a:r>
            <a:br>
              <a:rPr lang="en-GB" sz="2000" dirty="0" smtClean="0">
                <a:latin typeface="Segoe UI" pitchFamily="34" charset="0"/>
                <a:ea typeface="Segoe UI" pitchFamily="34" charset="0"/>
                <a:cs typeface="Segoe UI" pitchFamily="34" charset="0"/>
              </a:rPr>
            </a:br>
            <a:r>
              <a:rPr lang="en-GB" sz="2000" dirty="0" smtClean="0">
                <a:latin typeface="Segoe UI" pitchFamily="34" charset="0"/>
                <a:ea typeface="Segoe UI" pitchFamily="34" charset="0"/>
                <a:cs typeface="Segoe UI" pitchFamily="34" charset="0"/>
              </a:rPr>
              <a:t>* Travelling post office</a:t>
            </a:r>
            <a:br>
              <a:rPr lang="en-GB" sz="2000" dirty="0" smtClean="0">
                <a:latin typeface="Segoe UI" pitchFamily="34" charset="0"/>
                <a:ea typeface="Segoe UI" pitchFamily="34" charset="0"/>
                <a:cs typeface="Segoe UI" pitchFamily="34" charset="0"/>
              </a:rPr>
            </a:br>
            <a:r>
              <a:rPr lang="en-GB" sz="2000" dirty="0" smtClean="0">
                <a:latin typeface="Segoe UI" pitchFamily="34" charset="0"/>
                <a:ea typeface="Segoe UI" pitchFamily="34" charset="0"/>
                <a:cs typeface="Segoe UI" pitchFamily="34" charset="0"/>
              </a:rPr>
              <a:t>* Public baths</a:t>
            </a:r>
            <a:br>
              <a:rPr lang="en-GB" sz="2000" dirty="0" smtClean="0">
                <a:latin typeface="Segoe UI" pitchFamily="34" charset="0"/>
                <a:ea typeface="Segoe UI" pitchFamily="34" charset="0"/>
                <a:cs typeface="Segoe UI" pitchFamily="34" charset="0"/>
              </a:rPr>
            </a:br>
            <a:r>
              <a:rPr lang="en-GB" sz="2000" dirty="0" smtClean="0">
                <a:latin typeface="Segoe UI" pitchFamily="34" charset="0"/>
                <a:ea typeface="Segoe UI" pitchFamily="34" charset="0"/>
                <a:cs typeface="Segoe UI" pitchFamily="34" charset="0"/>
              </a:rPr>
              <a:t>* Children’s hospital</a:t>
            </a:r>
            <a:br>
              <a:rPr lang="en-GB" sz="2000" dirty="0" smtClean="0">
                <a:latin typeface="Segoe UI" pitchFamily="34" charset="0"/>
                <a:ea typeface="Segoe UI" pitchFamily="34" charset="0"/>
                <a:cs typeface="Segoe UI" pitchFamily="34" charset="0"/>
              </a:rPr>
            </a:br>
            <a:r>
              <a:rPr lang="en-GB" sz="2000" dirty="0" smtClean="0">
                <a:latin typeface="Segoe UI" pitchFamily="34" charset="0"/>
                <a:ea typeface="Segoe UI" pitchFamily="34" charset="0"/>
                <a:cs typeface="Segoe UI" pitchFamily="34" charset="0"/>
              </a:rPr>
              <a:t>* Rugby club</a:t>
            </a:r>
            <a:br>
              <a:rPr lang="en-GB" sz="2000" dirty="0" smtClean="0">
                <a:latin typeface="Segoe UI" pitchFamily="34" charset="0"/>
                <a:ea typeface="Segoe UI" pitchFamily="34" charset="0"/>
                <a:cs typeface="Segoe UI" pitchFamily="34" charset="0"/>
              </a:rPr>
            </a:br>
            <a:r>
              <a:rPr lang="en-GB" sz="2000" dirty="0" smtClean="0">
                <a:latin typeface="Segoe UI" pitchFamily="34" charset="0"/>
                <a:ea typeface="Segoe UI" pitchFamily="34" charset="0"/>
                <a:cs typeface="Segoe UI" pitchFamily="34" charset="0"/>
              </a:rPr>
              <a:t>* Purpose built public library</a:t>
            </a:r>
            <a:br>
              <a:rPr lang="en-GB" sz="2000" dirty="0" smtClean="0">
                <a:latin typeface="Segoe UI" pitchFamily="34" charset="0"/>
                <a:ea typeface="Segoe UI" pitchFamily="34" charset="0"/>
                <a:cs typeface="Segoe UI" pitchFamily="34" charset="0"/>
              </a:rPr>
            </a:br>
            <a:r>
              <a:rPr lang="en-GB" sz="2000" dirty="0" smtClean="0">
                <a:latin typeface="Segoe UI" pitchFamily="34" charset="0"/>
                <a:ea typeface="Segoe UI" pitchFamily="34" charset="0"/>
                <a:cs typeface="Segoe UI" pitchFamily="34" charset="0"/>
              </a:rPr>
              <a:t>* Overhead electric railway </a:t>
            </a:r>
            <a:endParaRPr lang="en-GB" sz="2000" dirty="0">
              <a:latin typeface="Segoe UI" pitchFamily="34" charset="0"/>
              <a:ea typeface="Segoe UI" pitchFamily="34" charset="0"/>
              <a:cs typeface="Segoe UI" pitchFamily="34" charset="0"/>
            </a:endParaRPr>
          </a:p>
        </p:txBody>
      </p:sp>
      <p:sp>
        <p:nvSpPr>
          <p:cNvPr id="3" name="Rectangle 2"/>
          <p:cNvSpPr/>
          <p:nvPr/>
        </p:nvSpPr>
        <p:spPr>
          <a:xfrm>
            <a:off x="230776" y="3817443"/>
            <a:ext cx="9353006" cy="1323439"/>
          </a:xfrm>
          <a:prstGeom prst="rect">
            <a:avLst/>
          </a:prstGeom>
        </p:spPr>
        <p:txBody>
          <a:bodyPr wrap="square">
            <a:spAutoFit/>
          </a:bodyPr>
          <a:lstStyle/>
          <a:p>
            <a:r>
              <a:rPr lang="en-GB" sz="2000" dirty="0" smtClean="0">
                <a:latin typeface="Segoe UI" pitchFamily="34" charset="0"/>
                <a:ea typeface="Segoe UI" pitchFamily="34" charset="0"/>
                <a:cs typeface="Segoe UI" pitchFamily="34" charset="0"/>
              </a:rPr>
              <a:t>Much of the way we see our city today is a result of the massive building work that took place in this era.  Most of our present day city centre was designed and built during the Victoria era, and many of these buildings are now regarded as not only our finest, but amongst the finest in the world.</a:t>
            </a:r>
            <a:endParaRPr lang="en-GB" sz="2000" dirty="0">
              <a:latin typeface="Segoe UI" pitchFamily="34" charset="0"/>
              <a:ea typeface="Segoe UI" pitchFamily="34" charset="0"/>
              <a:cs typeface="Segoe U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1+#ppt_w/2"/>
                                          </p:val>
                                        </p:tav>
                                        <p:tav tm="100000">
                                          <p:val>
                                            <p:strVal val="#ppt_x"/>
                                          </p:val>
                                        </p:tav>
                                      </p:tavLst>
                                    </p:anim>
                                    <p:anim calcmode="lin" valueType="num">
                                      <p:cBhvr additive="base">
                                        <p:cTn id="8" dur="20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2000" fill="hold"/>
                                        <p:tgtEl>
                                          <p:spTgt spid="3"/>
                                        </p:tgtEl>
                                        <p:attrNameLst>
                                          <p:attrName>ppt_x</p:attrName>
                                        </p:attrNameLst>
                                      </p:cBhvr>
                                      <p:tavLst>
                                        <p:tav tm="0">
                                          <p:val>
                                            <p:strVal val="1+#ppt_w/2"/>
                                          </p:val>
                                        </p:tav>
                                        <p:tav tm="100000">
                                          <p:val>
                                            <p:strVal val="#ppt_x"/>
                                          </p:val>
                                        </p:tav>
                                      </p:tavLst>
                                    </p:anim>
                                    <p:anim calcmode="lin" valueType="num">
                                      <p:cBhvr additive="base">
                                        <p:cTn id="14"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04650" y="579864"/>
            <a:ext cx="9353006" cy="1938992"/>
          </a:xfrm>
          <a:prstGeom prst="rect">
            <a:avLst/>
          </a:prstGeom>
        </p:spPr>
        <p:txBody>
          <a:bodyPr wrap="square">
            <a:spAutoFit/>
          </a:bodyPr>
          <a:lstStyle/>
          <a:p>
            <a:r>
              <a:rPr lang="en-GB" sz="2000" dirty="0" smtClean="0">
                <a:latin typeface="Segoe UI" pitchFamily="34" charset="0"/>
                <a:ea typeface="Segoe UI" pitchFamily="34" charset="0"/>
                <a:cs typeface="Segoe UI" pitchFamily="34" charset="0"/>
              </a:rPr>
              <a:t>Lime Street Station when built was the largest railway station in the world and St George Hall one of the worlds finest buildings was designed by a 25 year old architect.</a:t>
            </a:r>
          </a:p>
          <a:p>
            <a:r>
              <a:rPr lang="en-GB" sz="2000" dirty="0" smtClean="0">
                <a:latin typeface="Segoe UI" pitchFamily="34" charset="0"/>
                <a:ea typeface="Segoe UI" pitchFamily="34" charset="0"/>
                <a:cs typeface="Segoe UI" pitchFamily="34" charset="0"/>
              </a:rPr>
              <a:t>Victorian Liverpool was a very rich and prosperous place, and must also have been incredibly exciting - Imagine seeing trains, trams, photography, electricity, telephones and cinema for the first time</a:t>
            </a:r>
            <a:endParaRPr lang="en-GB" sz="2000" dirty="0">
              <a:latin typeface="Segoe UI" pitchFamily="34" charset="0"/>
              <a:ea typeface="Segoe UI" pitchFamily="34" charset="0"/>
              <a:cs typeface="Segoe UI" pitchFamily="34" charset="0"/>
            </a:endParaRPr>
          </a:p>
        </p:txBody>
      </p:sp>
      <p:sp>
        <p:nvSpPr>
          <p:cNvPr id="4" name="Rectangle 3"/>
          <p:cNvSpPr/>
          <p:nvPr/>
        </p:nvSpPr>
        <p:spPr>
          <a:xfrm>
            <a:off x="204650" y="3109704"/>
            <a:ext cx="9353006" cy="1631216"/>
          </a:xfrm>
          <a:prstGeom prst="rect">
            <a:avLst/>
          </a:prstGeom>
        </p:spPr>
        <p:txBody>
          <a:bodyPr wrap="square">
            <a:spAutoFit/>
          </a:bodyPr>
          <a:lstStyle/>
          <a:p>
            <a:r>
              <a:rPr lang="en-GB" sz="2000" dirty="0" smtClean="0">
                <a:latin typeface="Segoe UI" pitchFamily="34" charset="0"/>
                <a:ea typeface="Segoe UI" pitchFamily="34" charset="0"/>
                <a:cs typeface="Segoe UI" pitchFamily="34" charset="0"/>
              </a:rPr>
              <a:t>Hidden behind all of the grand buildings and technology was the darker side of Victorian life. For millions it was an era of immense poverty and hardship. Death from starvation, disease and machine injury were common place and the average life expectancy about 30 years.</a:t>
            </a:r>
          </a:p>
          <a:p>
            <a:endParaRPr lang="en-GB" sz="2000" dirty="0" smtClean="0">
              <a:latin typeface="Segoe UI" pitchFamily="34" charset="0"/>
              <a:ea typeface="Segoe UI" pitchFamily="34" charset="0"/>
              <a:cs typeface="Segoe U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7382" y="836242"/>
            <a:ext cx="9353006" cy="2554545"/>
          </a:xfrm>
          <a:prstGeom prst="rect">
            <a:avLst/>
          </a:prstGeom>
        </p:spPr>
        <p:txBody>
          <a:bodyPr wrap="square">
            <a:spAutoFit/>
          </a:bodyPr>
          <a:lstStyle/>
          <a:p>
            <a:r>
              <a:rPr lang="en-GB" sz="2000" dirty="0" smtClean="0">
                <a:latin typeface="Segoe UI" pitchFamily="34" charset="0"/>
                <a:ea typeface="Segoe UI" pitchFamily="34" charset="0"/>
                <a:cs typeface="Segoe UI" pitchFamily="34" charset="0"/>
              </a:rPr>
              <a:t>Children were forced to work in the new factories – even as young as 4 or 5 years old, often without payment.  Many children would also be found drunk on the streets, as the drinking water as so bad that many people drank gin because it caused less disease. </a:t>
            </a:r>
          </a:p>
          <a:p>
            <a:r>
              <a:rPr lang="en-GB" sz="2000" dirty="0" smtClean="0">
                <a:latin typeface="Segoe UI" pitchFamily="34" charset="0"/>
                <a:ea typeface="Segoe UI" pitchFamily="34" charset="0"/>
                <a:cs typeface="Segoe UI" pitchFamily="34" charset="0"/>
              </a:rPr>
              <a:t>Liverpool became a melting pot for many different cultures and nationalities as it’s port became the gateway to the world and many people came to Liverpool to travel onto America for a new life.  The people that made the biggest change to Liverpool life were the Irish.</a:t>
            </a:r>
            <a:endParaRPr lang="en-GB" sz="2000" dirty="0">
              <a:latin typeface="Segoe UI" pitchFamily="34" charset="0"/>
              <a:ea typeface="Segoe UI" pitchFamily="34" charset="0"/>
              <a:cs typeface="Segoe UI" pitchFamily="34" charset="0"/>
            </a:endParaRPr>
          </a:p>
        </p:txBody>
      </p:sp>
      <p:sp>
        <p:nvSpPr>
          <p:cNvPr id="4" name="Rectangle 3"/>
          <p:cNvSpPr/>
          <p:nvPr/>
        </p:nvSpPr>
        <p:spPr>
          <a:xfrm>
            <a:off x="287382" y="4394204"/>
            <a:ext cx="9353006" cy="1631216"/>
          </a:xfrm>
          <a:prstGeom prst="rect">
            <a:avLst/>
          </a:prstGeom>
        </p:spPr>
        <p:txBody>
          <a:bodyPr wrap="square">
            <a:spAutoFit/>
          </a:bodyPr>
          <a:lstStyle/>
          <a:p>
            <a:r>
              <a:rPr lang="en-GB" sz="2000" dirty="0" smtClean="0">
                <a:latin typeface="Segoe UI" pitchFamily="34" charset="0"/>
                <a:ea typeface="Segoe UI" pitchFamily="34" charset="0"/>
                <a:cs typeface="Segoe UI" pitchFamily="34" charset="0"/>
              </a:rPr>
              <a:t>The population level of Ireland has never recovered – so many people died or emigrated.</a:t>
            </a:r>
          </a:p>
          <a:p>
            <a:r>
              <a:rPr lang="en-GB" sz="2000" dirty="0" smtClean="0">
                <a:latin typeface="Segoe UI" pitchFamily="34" charset="0"/>
                <a:ea typeface="Segoe UI" pitchFamily="34" charset="0"/>
                <a:cs typeface="Segoe UI" pitchFamily="34" charset="0"/>
              </a:rPr>
              <a:t>Many of the Irish that left headed for Liverpool where they formed a huge community in the Everton and Kirkdale areas.  In the space of a few years the population of Liverpool doubled as a result. </a:t>
            </a:r>
            <a:endParaRPr lang="en-GB" sz="2000" dirty="0">
              <a:latin typeface="Segoe UI" pitchFamily="34" charset="0"/>
              <a:ea typeface="Segoe UI" pitchFamily="34" charset="0"/>
              <a:cs typeface="Segoe U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7382" y="497129"/>
            <a:ext cx="9353006" cy="1938992"/>
          </a:xfrm>
          <a:prstGeom prst="rect">
            <a:avLst/>
          </a:prstGeom>
        </p:spPr>
        <p:txBody>
          <a:bodyPr wrap="square">
            <a:spAutoFit/>
          </a:bodyPr>
          <a:lstStyle/>
          <a:p>
            <a:r>
              <a:rPr lang="en-GB" sz="2000" dirty="0" smtClean="0">
                <a:latin typeface="Segoe UI" pitchFamily="34" charset="0"/>
                <a:ea typeface="Segoe UI" pitchFamily="34" charset="0"/>
                <a:cs typeface="Segoe UI" pitchFamily="34" charset="0"/>
              </a:rPr>
              <a:t>During the first par of the 20</a:t>
            </a:r>
            <a:r>
              <a:rPr lang="en-GB" sz="2000" baseline="30000" dirty="0" smtClean="0">
                <a:latin typeface="Segoe UI" pitchFamily="34" charset="0"/>
                <a:ea typeface="Segoe UI" pitchFamily="34" charset="0"/>
                <a:cs typeface="Segoe UI" pitchFamily="34" charset="0"/>
              </a:rPr>
              <a:t>th</a:t>
            </a:r>
            <a:r>
              <a:rPr lang="en-GB" sz="2000" dirty="0" smtClean="0">
                <a:latin typeface="Segoe UI" pitchFamily="34" charset="0"/>
                <a:ea typeface="Segoe UI" pitchFamily="34" charset="0"/>
                <a:cs typeface="Segoe UI" pitchFamily="34" charset="0"/>
              </a:rPr>
              <a:t> century Liverpool continued to expand, pulling in immigrants from Europe. In 1904, the building of the Anglican Cathedral began, and by 1916 the three Pier Head buildings, including the Liver Building, were complete. This period marked the pinnacle of Liverpool’s economic success, when it regarded itself as the ‘second city’ of the British Empire.</a:t>
            </a:r>
          </a:p>
          <a:p>
            <a:endParaRPr lang="en-GB" sz="2000" dirty="0" smtClean="0">
              <a:latin typeface="Segoe UI" pitchFamily="34" charset="0"/>
              <a:ea typeface="Segoe UI" pitchFamily="34" charset="0"/>
              <a:cs typeface="Segoe UI" pitchFamily="34" charset="0"/>
            </a:endParaRPr>
          </a:p>
        </p:txBody>
      </p:sp>
      <p:sp>
        <p:nvSpPr>
          <p:cNvPr id="3" name="Rectangle 2"/>
          <p:cNvSpPr/>
          <p:nvPr/>
        </p:nvSpPr>
        <p:spPr>
          <a:xfrm>
            <a:off x="287382" y="2678125"/>
            <a:ext cx="9353006" cy="1015663"/>
          </a:xfrm>
          <a:prstGeom prst="rect">
            <a:avLst/>
          </a:prstGeom>
        </p:spPr>
        <p:txBody>
          <a:bodyPr wrap="square">
            <a:spAutoFit/>
          </a:bodyPr>
          <a:lstStyle/>
          <a:p>
            <a:r>
              <a:rPr lang="en-GB" sz="2000" dirty="0" smtClean="0">
                <a:latin typeface="Segoe UI" pitchFamily="34" charset="0"/>
                <a:ea typeface="Segoe UI" pitchFamily="34" charset="0"/>
                <a:cs typeface="Segoe UI" pitchFamily="34" charset="0"/>
              </a:rPr>
              <a:t>Aside from the large Irish community in Liverpool ,there were other pockets of cultural diversity. Liverpool was also home to a large Welsh population. The population peaked at over 850,000 in the 1930s.</a:t>
            </a:r>
            <a:endParaRPr lang="en-GB" sz="2000" dirty="0">
              <a:latin typeface="Segoe UI" pitchFamily="34" charset="0"/>
              <a:ea typeface="Segoe UI" pitchFamily="34" charset="0"/>
              <a:cs typeface="Segoe UI" pitchFamily="34" charset="0"/>
            </a:endParaRPr>
          </a:p>
        </p:txBody>
      </p:sp>
      <p:sp>
        <p:nvSpPr>
          <p:cNvPr id="4" name="Rectangle 3"/>
          <p:cNvSpPr/>
          <p:nvPr/>
        </p:nvSpPr>
        <p:spPr>
          <a:xfrm>
            <a:off x="287382" y="4250523"/>
            <a:ext cx="9353006" cy="1323439"/>
          </a:xfrm>
          <a:prstGeom prst="rect">
            <a:avLst/>
          </a:prstGeom>
        </p:spPr>
        <p:txBody>
          <a:bodyPr wrap="square">
            <a:spAutoFit/>
          </a:bodyPr>
          <a:lstStyle/>
          <a:p>
            <a:r>
              <a:rPr lang="en-GB" sz="2000" dirty="0" smtClean="0">
                <a:latin typeface="Segoe UI" pitchFamily="34" charset="0"/>
                <a:ea typeface="Segoe UI" pitchFamily="34" charset="0"/>
                <a:cs typeface="Segoe UI" pitchFamily="34" charset="0"/>
              </a:rPr>
              <a:t>The Great Depression hit Liverpool badly in the early 1930s with thousands of people in the city left unemployed. This was combated by a large amount of housing mostly built by the local council being constructed. About 15% of the city’s population were rehoused in the 1920s and 1930s .</a:t>
            </a:r>
            <a:endParaRPr lang="en-GB" sz="2000" dirty="0">
              <a:latin typeface="Segoe UI" pitchFamily="34" charset="0"/>
              <a:ea typeface="Segoe UI" pitchFamily="34" charset="0"/>
              <a:cs typeface="Segoe U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1+#ppt_w/2"/>
                                          </p:val>
                                        </p:tav>
                                        <p:tav tm="100000">
                                          <p:val>
                                            <p:strVal val="#ppt_x"/>
                                          </p:val>
                                        </p:tav>
                                      </p:tavLst>
                                    </p:anim>
                                    <p:anim calcmode="lin" valueType="num">
                                      <p:cBhvr additive="base">
                                        <p:cTn id="8" dur="20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2000" fill="hold"/>
                                        <p:tgtEl>
                                          <p:spTgt spid="3"/>
                                        </p:tgtEl>
                                        <p:attrNameLst>
                                          <p:attrName>ppt_x</p:attrName>
                                        </p:attrNameLst>
                                      </p:cBhvr>
                                      <p:tavLst>
                                        <p:tav tm="0">
                                          <p:val>
                                            <p:strVal val="1+#ppt_w/2"/>
                                          </p:val>
                                        </p:tav>
                                        <p:tav tm="100000">
                                          <p:val>
                                            <p:strVal val="#ppt_x"/>
                                          </p:val>
                                        </p:tav>
                                      </p:tavLst>
                                    </p:anim>
                                    <p:anim calcmode="lin" valueType="num">
                                      <p:cBhvr additive="base">
                                        <p:cTn id="14" dur="2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2000" fill="hold"/>
                                        <p:tgtEl>
                                          <p:spTgt spid="4"/>
                                        </p:tgtEl>
                                        <p:attrNameLst>
                                          <p:attrName>ppt_x</p:attrName>
                                        </p:attrNameLst>
                                      </p:cBhvr>
                                      <p:tavLst>
                                        <p:tav tm="0">
                                          <p:val>
                                            <p:strVal val="1+#ppt_w/2"/>
                                          </p:val>
                                        </p:tav>
                                        <p:tav tm="100000">
                                          <p:val>
                                            <p:strVal val="#ppt_x"/>
                                          </p:val>
                                        </p:tav>
                                      </p:tavLst>
                                    </p:anim>
                                    <p:anim calcmode="lin" valueType="num">
                                      <p:cBhvr additive="base">
                                        <p:cTn id="20" dur="2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7382" y="497129"/>
            <a:ext cx="9353006" cy="923330"/>
          </a:xfrm>
          <a:prstGeom prst="rect">
            <a:avLst/>
          </a:prstGeom>
        </p:spPr>
        <p:txBody>
          <a:bodyPr wrap="square">
            <a:spAutoFit/>
          </a:bodyPr>
          <a:lstStyle/>
          <a:p>
            <a:r>
              <a:rPr lang="en-GB" dirty="0" smtClean="0">
                <a:latin typeface="Segoe UI" pitchFamily="34" charset="0"/>
                <a:ea typeface="Segoe UI" pitchFamily="34" charset="0"/>
                <a:cs typeface="Segoe UI" pitchFamily="34" charset="0"/>
              </a:rPr>
              <a:t>In 1934 the first Mersey Tunnel was opened, the Queensway, giving the city a direct road link to Birkenhead. Many other buildings were built in the city in the 1930s to ease the depression and became local landmarks.</a:t>
            </a:r>
          </a:p>
        </p:txBody>
      </p:sp>
      <p:sp>
        <p:nvSpPr>
          <p:cNvPr id="3" name="Rectangle 2"/>
          <p:cNvSpPr/>
          <p:nvPr/>
        </p:nvSpPr>
        <p:spPr>
          <a:xfrm>
            <a:off x="287382" y="2273172"/>
            <a:ext cx="9353006" cy="1200329"/>
          </a:xfrm>
          <a:prstGeom prst="rect">
            <a:avLst/>
          </a:prstGeom>
        </p:spPr>
        <p:txBody>
          <a:bodyPr wrap="square">
            <a:spAutoFit/>
          </a:bodyPr>
          <a:lstStyle/>
          <a:p>
            <a:r>
              <a:rPr lang="en-GB" dirty="0" smtClean="0">
                <a:latin typeface="Segoe UI" pitchFamily="34" charset="0"/>
                <a:ea typeface="Segoe UI" pitchFamily="34" charset="0"/>
                <a:cs typeface="Segoe UI" pitchFamily="34" charset="0"/>
              </a:rPr>
              <a:t>The people of Liverpool suffered tremendously in the bombing of the Second World War, especially in the May blitz between 1</a:t>
            </a:r>
            <a:r>
              <a:rPr lang="en-GB" baseline="30000" dirty="0" smtClean="0">
                <a:latin typeface="Segoe UI" pitchFamily="34" charset="0"/>
                <a:ea typeface="Segoe UI" pitchFamily="34" charset="0"/>
                <a:cs typeface="Segoe UI" pitchFamily="34" charset="0"/>
              </a:rPr>
              <a:t>st</a:t>
            </a:r>
            <a:r>
              <a:rPr lang="en-GB" dirty="0" smtClean="0">
                <a:latin typeface="Segoe UI" pitchFamily="34" charset="0"/>
                <a:ea typeface="Segoe UI" pitchFamily="34" charset="0"/>
                <a:cs typeface="Segoe UI" pitchFamily="34" charset="0"/>
              </a:rPr>
              <a:t> May and 8</a:t>
            </a:r>
            <a:r>
              <a:rPr lang="en-GB" baseline="30000" dirty="0" smtClean="0">
                <a:latin typeface="Segoe UI" pitchFamily="34" charset="0"/>
                <a:ea typeface="Segoe UI" pitchFamily="34" charset="0"/>
                <a:cs typeface="Segoe UI" pitchFamily="34" charset="0"/>
              </a:rPr>
              <a:t>th</a:t>
            </a:r>
            <a:r>
              <a:rPr lang="en-GB" dirty="0" smtClean="0">
                <a:latin typeface="Segoe UI" pitchFamily="34" charset="0"/>
                <a:ea typeface="Segoe UI" pitchFamily="34" charset="0"/>
                <a:cs typeface="Segoe UI" pitchFamily="34" charset="0"/>
              </a:rPr>
              <a:t> May 1941. the city and the docks were bombed continuously over this period, and sustained damage and loss of life to residents and workers.</a:t>
            </a:r>
            <a:endParaRPr lang="en-GB" dirty="0">
              <a:latin typeface="Segoe UI" pitchFamily="34" charset="0"/>
              <a:ea typeface="Segoe UI" pitchFamily="34" charset="0"/>
              <a:cs typeface="Segoe UI" pitchFamily="34" charset="0"/>
            </a:endParaRPr>
          </a:p>
        </p:txBody>
      </p:sp>
      <p:sp>
        <p:nvSpPr>
          <p:cNvPr id="4" name="Rectangle 3"/>
          <p:cNvSpPr/>
          <p:nvPr/>
        </p:nvSpPr>
        <p:spPr>
          <a:xfrm>
            <a:off x="287382" y="3845570"/>
            <a:ext cx="9353006" cy="1477328"/>
          </a:xfrm>
          <a:prstGeom prst="rect">
            <a:avLst/>
          </a:prstGeom>
        </p:spPr>
        <p:txBody>
          <a:bodyPr wrap="square">
            <a:spAutoFit/>
          </a:bodyPr>
          <a:lstStyle/>
          <a:p>
            <a:r>
              <a:rPr lang="en-GB" dirty="0" smtClean="0">
                <a:latin typeface="Segoe UI" pitchFamily="34" charset="0"/>
                <a:ea typeface="Segoe UI" pitchFamily="34" charset="0"/>
                <a:cs typeface="Segoe UI" pitchFamily="34" charset="0"/>
              </a:rPr>
              <a:t>During this period, Liverpool was the control centre for the Battle of the Atlantic. There were eighty air-raids on Merseyside, with an especially concentrated series of raid in May 1941 which interrupted dock operations for almost a week. Almost half of the homes in the area sustained some damage with 11,000 totally destroyed. Over 70,000 people were made homeless.</a:t>
            </a:r>
            <a:endParaRPr lang="en-GB" dirty="0">
              <a:latin typeface="Segoe UI" pitchFamily="34" charset="0"/>
              <a:ea typeface="Segoe UI" pitchFamily="34" charset="0"/>
              <a:cs typeface="Segoe U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1+#ppt_w/2"/>
                                          </p:val>
                                        </p:tav>
                                        <p:tav tm="100000">
                                          <p:val>
                                            <p:strVal val="#ppt_x"/>
                                          </p:val>
                                        </p:tav>
                                      </p:tavLst>
                                    </p:anim>
                                    <p:anim calcmode="lin" valueType="num">
                                      <p:cBhvr additive="base">
                                        <p:cTn id="8" dur="20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2000" fill="hold"/>
                                        <p:tgtEl>
                                          <p:spTgt spid="3"/>
                                        </p:tgtEl>
                                        <p:attrNameLst>
                                          <p:attrName>ppt_x</p:attrName>
                                        </p:attrNameLst>
                                      </p:cBhvr>
                                      <p:tavLst>
                                        <p:tav tm="0">
                                          <p:val>
                                            <p:strVal val="1+#ppt_w/2"/>
                                          </p:val>
                                        </p:tav>
                                        <p:tav tm="100000">
                                          <p:val>
                                            <p:strVal val="#ppt_x"/>
                                          </p:val>
                                        </p:tav>
                                      </p:tavLst>
                                    </p:anim>
                                    <p:anim calcmode="lin" valueType="num">
                                      <p:cBhvr additive="base">
                                        <p:cTn id="14" dur="2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2000" fill="hold"/>
                                        <p:tgtEl>
                                          <p:spTgt spid="4"/>
                                        </p:tgtEl>
                                        <p:attrNameLst>
                                          <p:attrName>ppt_x</p:attrName>
                                        </p:attrNameLst>
                                      </p:cBhvr>
                                      <p:tavLst>
                                        <p:tav tm="0">
                                          <p:val>
                                            <p:strVal val="1+#ppt_w/2"/>
                                          </p:val>
                                        </p:tav>
                                        <p:tav tm="100000">
                                          <p:val>
                                            <p:strVal val="#ppt_x"/>
                                          </p:val>
                                        </p:tav>
                                      </p:tavLst>
                                    </p:anim>
                                    <p:anim calcmode="lin" valueType="num">
                                      <p:cBhvr additive="base">
                                        <p:cTn id="20" dur="2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74319" y="1738101"/>
            <a:ext cx="9353006" cy="707886"/>
          </a:xfrm>
          <a:prstGeom prst="rect">
            <a:avLst/>
          </a:prstGeom>
        </p:spPr>
        <p:txBody>
          <a:bodyPr wrap="square">
            <a:spAutoFit/>
          </a:bodyPr>
          <a:lstStyle/>
          <a:p>
            <a:r>
              <a:rPr lang="en-GB" sz="2000" dirty="0" smtClean="0">
                <a:latin typeface="Segoe UI" pitchFamily="34" charset="0"/>
                <a:ea typeface="Segoe UI" pitchFamily="34" charset="0"/>
                <a:cs typeface="Segoe UI" pitchFamily="34" charset="0"/>
              </a:rPr>
              <a:t>In the 1960s Liverpool became a centre of youth culture. The city produced the distinctive </a:t>
            </a:r>
            <a:r>
              <a:rPr lang="en-GB" sz="2000" dirty="0" err="1" smtClean="0">
                <a:latin typeface="Segoe UI" pitchFamily="34" charset="0"/>
                <a:ea typeface="Segoe UI" pitchFamily="34" charset="0"/>
                <a:cs typeface="Segoe UI" pitchFamily="34" charset="0"/>
              </a:rPr>
              <a:t>Mersybeat</a:t>
            </a:r>
            <a:r>
              <a:rPr lang="en-GB" sz="2000" dirty="0" smtClean="0">
                <a:latin typeface="Segoe UI" pitchFamily="34" charset="0"/>
                <a:ea typeface="Segoe UI" pitchFamily="34" charset="0"/>
                <a:cs typeface="Segoe UI" pitchFamily="34" charset="0"/>
              </a:rPr>
              <a:t> sound, and, most famously, the Beatles.</a:t>
            </a:r>
          </a:p>
        </p:txBody>
      </p:sp>
      <p:sp>
        <p:nvSpPr>
          <p:cNvPr id="3" name="Rectangle 2"/>
          <p:cNvSpPr/>
          <p:nvPr/>
        </p:nvSpPr>
        <p:spPr>
          <a:xfrm>
            <a:off x="274319" y="3514144"/>
            <a:ext cx="9353006" cy="707886"/>
          </a:xfrm>
          <a:prstGeom prst="rect">
            <a:avLst/>
          </a:prstGeom>
        </p:spPr>
        <p:txBody>
          <a:bodyPr wrap="square">
            <a:spAutoFit/>
          </a:bodyPr>
          <a:lstStyle/>
          <a:p>
            <a:r>
              <a:rPr lang="en-GB" sz="2000" dirty="0" smtClean="0">
                <a:latin typeface="Segoe UI" pitchFamily="34" charset="0"/>
                <a:ea typeface="Segoe UI" pitchFamily="34" charset="0"/>
                <a:cs typeface="Segoe UI" pitchFamily="34" charset="0"/>
              </a:rPr>
              <a:t>From the 1970s onwards </a:t>
            </a:r>
            <a:r>
              <a:rPr lang="en-GB" sz="2000" dirty="0" smtClean="0">
                <a:latin typeface="Segoe UI" pitchFamily="34" charset="0"/>
                <a:ea typeface="Segoe UI" pitchFamily="34" charset="0"/>
                <a:cs typeface="Segoe UI" pitchFamily="34" charset="0"/>
              </a:rPr>
              <a:t>Liverpool’s </a:t>
            </a:r>
            <a:r>
              <a:rPr lang="en-GB" sz="2000" dirty="0" smtClean="0">
                <a:latin typeface="Segoe UI" pitchFamily="34" charset="0"/>
                <a:ea typeface="Segoe UI" pitchFamily="34" charset="0"/>
                <a:cs typeface="Segoe UI" pitchFamily="34" charset="0"/>
              </a:rPr>
              <a:t>docks and traditional manufacturing industries went into further sharp decline.</a:t>
            </a:r>
            <a:endParaRPr lang="en-GB" sz="2000" dirty="0">
              <a:latin typeface="Segoe UI" pitchFamily="34" charset="0"/>
              <a:ea typeface="Segoe UI" pitchFamily="34" charset="0"/>
              <a:cs typeface="Segoe U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1+#ppt_w/2"/>
                                          </p:val>
                                        </p:tav>
                                        <p:tav tm="100000">
                                          <p:val>
                                            <p:strVal val="#ppt_x"/>
                                          </p:val>
                                        </p:tav>
                                      </p:tavLst>
                                    </p:anim>
                                    <p:anim calcmode="lin" valueType="num">
                                      <p:cBhvr additive="base">
                                        <p:cTn id="8" dur="20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2000" fill="hold"/>
                                        <p:tgtEl>
                                          <p:spTgt spid="3"/>
                                        </p:tgtEl>
                                        <p:attrNameLst>
                                          <p:attrName>ppt_x</p:attrName>
                                        </p:attrNameLst>
                                      </p:cBhvr>
                                      <p:tavLst>
                                        <p:tav tm="0">
                                          <p:val>
                                            <p:strVal val="1+#ppt_w/2"/>
                                          </p:val>
                                        </p:tav>
                                        <p:tav tm="100000">
                                          <p:val>
                                            <p:strVal val="#ppt_x"/>
                                          </p:val>
                                        </p:tav>
                                      </p:tavLst>
                                    </p:anim>
                                    <p:anim calcmode="lin" valueType="num">
                                      <p:cBhvr additive="base">
                                        <p:cTn id="14"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7382" y="497129"/>
            <a:ext cx="9353006" cy="1938992"/>
          </a:xfrm>
          <a:prstGeom prst="rect">
            <a:avLst/>
          </a:prstGeom>
        </p:spPr>
        <p:txBody>
          <a:bodyPr wrap="square">
            <a:spAutoFit/>
          </a:bodyPr>
          <a:lstStyle/>
          <a:p>
            <a:r>
              <a:rPr lang="en-GB" sz="2000" dirty="0" smtClean="0">
                <a:latin typeface="Segoe UI" pitchFamily="34" charset="0"/>
                <a:ea typeface="Segoe UI" pitchFamily="34" charset="0"/>
                <a:cs typeface="Segoe UI" pitchFamily="34" charset="0"/>
              </a:rPr>
              <a:t>The City of Liverpool has changed dramatically in the last 114 years, but the majority of the buildings in the city centre were constructed in the Victorian times and still retain their charm and distinctive character. It is a city steeped in history, but one which is also looking forward to its rightful place in modern Britain. It is the country’s second largest port, and has been the major gateway for people arriving from Ireland.</a:t>
            </a:r>
          </a:p>
        </p:txBody>
      </p:sp>
      <p:sp>
        <p:nvSpPr>
          <p:cNvPr id="3" name="Rectangle 2"/>
          <p:cNvSpPr/>
          <p:nvPr/>
        </p:nvSpPr>
        <p:spPr>
          <a:xfrm>
            <a:off x="287382" y="3265960"/>
            <a:ext cx="9353006" cy="1631216"/>
          </a:xfrm>
          <a:prstGeom prst="rect">
            <a:avLst/>
          </a:prstGeom>
        </p:spPr>
        <p:txBody>
          <a:bodyPr wrap="square">
            <a:spAutoFit/>
          </a:bodyPr>
          <a:lstStyle/>
          <a:p>
            <a:r>
              <a:rPr lang="en-GB" sz="2000" dirty="0" smtClean="0">
                <a:latin typeface="Segoe UI" pitchFamily="34" charset="0"/>
                <a:ea typeface="Segoe UI" pitchFamily="34" charset="0"/>
                <a:cs typeface="Segoe UI" pitchFamily="34" charset="0"/>
              </a:rPr>
              <a:t>Liverpool celebrated its 800</a:t>
            </a:r>
            <a:r>
              <a:rPr lang="en-GB" sz="2000" baseline="30000" dirty="0" smtClean="0">
                <a:latin typeface="Segoe UI" pitchFamily="34" charset="0"/>
                <a:ea typeface="Segoe UI" pitchFamily="34" charset="0"/>
                <a:cs typeface="Segoe UI" pitchFamily="34" charset="0"/>
              </a:rPr>
              <a:t>th</a:t>
            </a:r>
            <a:r>
              <a:rPr lang="en-GB" sz="2000" dirty="0" smtClean="0">
                <a:latin typeface="Segoe UI" pitchFamily="34" charset="0"/>
                <a:ea typeface="Segoe UI" pitchFamily="34" charset="0"/>
                <a:cs typeface="Segoe UI" pitchFamily="34" charset="0"/>
              </a:rPr>
              <a:t> anniversary in 2007, and became the European Capital of Culture the following year. The city centre has been transformed in the last few years by the opening of Liverpool One. There are further plans to regenerate the city to ensure that it remains as one  of the major tourist, commercial and business centres of the north-west of England.</a:t>
            </a:r>
            <a:endParaRPr lang="en-GB" sz="2000" dirty="0">
              <a:latin typeface="Segoe UI" pitchFamily="34" charset="0"/>
              <a:ea typeface="Segoe UI" pitchFamily="34" charset="0"/>
              <a:cs typeface="Segoe U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1+#ppt_w/2"/>
                                          </p:val>
                                        </p:tav>
                                        <p:tav tm="100000">
                                          <p:val>
                                            <p:strVal val="#ppt_x"/>
                                          </p:val>
                                        </p:tav>
                                      </p:tavLst>
                                    </p:anim>
                                    <p:anim calcmode="lin" valueType="num">
                                      <p:cBhvr additive="base">
                                        <p:cTn id="8" dur="20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2000" fill="hold"/>
                                        <p:tgtEl>
                                          <p:spTgt spid="3"/>
                                        </p:tgtEl>
                                        <p:attrNameLst>
                                          <p:attrName>ppt_x</p:attrName>
                                        </p:attrNameLst>
                                      </p:cBhvr>
                                      <p:tavLst>
                                        <p:tav tm="0">
                                          <p:val>
                                            <p:strVal val="1+#ppt_w/2"/>
                                          </p:val>
                                        </p:tav>
                                        <p:tav tm="100000">
                                          <p:val>
                                            <p:strVal val="#ppt_x"/>
                                          </p:val>
                                        </p:tav>
                                      </p:tavLst>
                                    </p:anim>
                                    <p:anim calcmode="lin" valueType="num">
                                      <p:cBhvr additive="base">
                                        <p:cTn id="14"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Lst>
  </p:timing>
</p:sld>
</file>

<file path=ppt/theme/theme1.xml><?xml version="1.0" encoding="utf-8"?>
<a:theme xmlns:a="http://schemas.openxmlformats.org/drawingml/2006/main" name="Facet">
  <a:themeElements>
    <a:clrScheme name="Year 5">
      <a:dk1>
        <a:sysClr val="windowText" lastClr="000000"/>
      </a:dk1>
      <a:lt1>
        <a:sysClr val="window" lastClr="FFFFFF"/>
      </a:lt1>
      <a:dk2>
        <a:srgbClr val="04617B"/>
      </a:dk2>
      <a:lt2>
        <a:srgbClr val="DBF5F9"/>
      </a:lt2>
      <a:accent1>
        <a:srgbClr val="0F6FC6"/>
      </a:accent1>
      <a:accent2>
        <a:srgbClr val="009DD9"/>
      </a:accent2>
      <a:accent3>
        <a:srgbClr val="0BD0D9"/>
      </a:accent3>
      <a:accent4>
        <a:srgbClr val="C7E2FA"/>
      </a:accent4>
      <a:accent5>
        <a:srgbClr val="C9FAFC"/>
      </a:accent5>
      <a:accent6>
        <a:srgbClr val="C9FAED"/>
      </a:accent6>
      <a:hlink>
        <a:srgbClr val="E2D700"/>
      </a:hlink>
      <a:folHlink>
        <a:srgbClr val="85DFD0"/>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64</TotalTime>
  <Words>1106</Words>
  <Application>Microsoft Office PowerPoint</Application>
  <PresentationFormat>A4 Paper (210x297 mm)</PresentationFormat>
  <Paragraphs>25</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Segoe UI</vt:lpstr>
      <vt:lpstr>Trebuchet MS</vt:lpstr>
      <vt:lpstr>Wingdings 3</vt:lpstr>
      <vt:lpstr>Facet</vt:lpstr>
      <vt:lpstr>Liverpool History</vt:lpstr>
      <vt:lpstr>W.A.L.T. – To identify key events and place them on a timeline in correct chronological order.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Liverpool History 1900 - 2014</dc:title>
  <dc:creator>Erica Nolan</dc:creator>
  <cp:lastModifiedBy>shanem</cp:lastModifiedBy>
  <cp:revision>21</cp:revision>
  <dcterms:created xsi:type="dcterms:W3CDTF">2014-10-29T07:56:32Z</dcterms:created>
  <dcterms:modified xsi:type="dcterms:W3CDTF">2020-04-19T13:03:31Z</dcterms:modified>
</cp:coreProperties>
</file>