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89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96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3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00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88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39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80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173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54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001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7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B9C93-774B-4028-8AFC-9551F90BAE25}" type="datetimeFigureOut">
              <a:rPr lang="en-GB" smtClean="0"/>
              <a:t>20/05/2013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84025-E575-42C4-8B4E-7AAFC1A3E3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073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1052736"/>
            <a:ext cx="8229600" cy="1143000"/>
          </a:xfrm>
        </p:spPr>
        <p:txBody>
          <a:bodyPr>
            <a:noAutofit/>
          </a:bodyPr>
          <a:lstStyle/>
          <a:p>
            <a:r>
              <a:rPr lang="en-GB" sz="6000" dirty="0" smtClean="0">
                <a:solidFill>
                  <a:schemeClr val="bg2"/>
                </a:solidFill>
                <a:latin typeface="SassoonPrimaryInfant" pitchFamily="2" charset="0"/>
              </a:rPr>
              <a:t>The life cycle of a Blue Tit</a:t>
            </a:r>
            <a:endParaRPr lang="en-GB" sz="60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8194" name="Picture 2" descr="blueti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8443" r="4221" b="5487"/>
          <a:stretch>
            <a:fillRect/>
          </a:stretch>
        </p:blipFill>
        <p:spPr bwMode="auto">
          <a:xfrm>
            <a:off x="1979712" y="2492896"/>
            <a:ext cx="4392488" cy="4044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94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bg2"/>
                </a:solidFill>
                <a:latin typeface="SassoonPrimaryInfant" pitchFamily="2" charset="0"/>
              </a:rPr>
              <a:t>Finding a mate</a:t>
            </a:r>
            <a:endParaRPr lang="en-GB" sz="60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2"/>
                </a:solidFill>
              </a:rPr>
              <a:t>In March blue tits come together to mate. </a:t>
            </a:r>
            <a:endParaRPr lang="en-GB" dirty="0">
              <a:solidFill>
                <a:schemeClr val="bg2"/>
              </a:solidFill>
            </a:endParaRPr>
          </a:p>
        </p:txBody>
      </p:sp>
      <p:pic>
        <p:nvPicPr>
          <p:cNvPr id="1026" name="Picture 2" descr="bwi-blw0317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12" b="4996"/>
          <a:stretch>
            <a:fillRect/>
          </a:stretch>
        </p:blipFill>
        <p:spPr bwMode="auto">
          <a:xfrm>
            <a:off x="2339752" y="2564904"/>
            <a:ext cx="4320480" cy="402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041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chemeClr val="bg2"/>
                </a:solidFill>
                <a:latin typeface="SassoonPrimaryInfant" pitchFamily="2" charset="0"/>
              </a:rPr>
              <a:t>Building a nest</a:t>
            </a:r>
            <a:endParaRPr lang="en-GB" sz="6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bg2"/>
                </a:solidFill>
                <a:latin typeface="SassoonPrimaryInfant" pitchFamily="2" charset="0"/>
              </a:rPr>
              <a:t>The pair of blue tits build their nest in a small hole in a tree, a crevice in a wall or in a bird box. </a:t>
            </a:r>
          </a:p>
          <a:p>
            <a:r>
              <a:rPr lang="en-GB" dirty="0" smtClean="0">
                <a:solidFill>
                  <a:schemeClr val="bg2"/>
                </a:solidFill>
                <a:latin typeface="SassoonPrimaryInfant" pitchFamily="2" charset="0"/>
              </a:rPr>
              <a:t>It is made from all sorts of materials like grass, hair, wool and moss. </a:t>
            </a:r>
          </a:p>
          <a:p>
            <a:r>
              <a:rPr lang="en-GB" dirty="0" smtClean="0">
                <a:solidFill>
                  <a:schemeClr val="bg2"/>
                </a:solidFill>
                <a:latin typeface="SassoonPrimaryInfant" pitchFamily="2" charset="0"/>
              </a:rPr>
              <a:t>The female lines the nest with feathers from her own body.</a:t>
            </a:r>
            <a:endParaRPr lang="en-GB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2050" name="Picture 2" descr="Blue_Tit_Nes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66"/>
          <a:stretch>
            <a:fillRect/>
          </a:stretch>
        </p:blipFill>
        <p:spPr bwMode="auto">
          <a:xfrm>
            <a:off x="2436715" y="1340768"/>
            <a:ext cx="3995936" cy="363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24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chemeClr val="bg2"/>
                </a:solidFill>
                <a:latin typeface="SassoonPrimaryInfant" pitchFamily="2" charset="0"/>
              </a:rPr>
              <a:t>Incubating eggs</a:t>
            </a:r>
            <a:endParaRPr lang="en-GB" sz="6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2"/>
                </a:solidFill>
                <a:latin typeface="SassoonPrimaryInfant" pitchFamily="2" charset="0"/>
              </a:rPr>
              <a:t>By April or May the female is ready to lay her eggs. Each day she lays one egg, until there is a clutch of about 10 -12 eggs. </a:t>
            </a:r>
          </a:p>
          <a:p>
            <a:r>
              <a:rPr lang="en-GB" sz="3600" dirty="0" smtClean="0">
                <a:solidFill>
                  <a:schemeClr val="bg2"/>
                </a:solidFill>
                <a:latin typeface="SassoonPrimaryInfant" pitchFamily="2" charset="0"/>
              </a:rPr>
              <a:t>The female sits on them to keep them warm for about two weeks.  </a:t>
            </a:r>
            <a:endParaRPr lang="en-GB" sz="3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3074" name="Picture 2" descr="3557302267_3b5c7a773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" r="12827"/>
          <a:stretch>
            <a:fillRect/>
          </a:stretch>
        </p:blipFill>
        <p:spPr bwMode="auto">
          <a:xfrm>
            <a:off x="2627784" y="1772816"/>
            <a:ext cx="3557587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82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dirty="0" smtClean="0">
                <a:solidFill>
                  <a:schemeClr val="bg2"/>
                </a:solidFill>
                <a:latin typeface="SassoonPrimaryInfant" pitchFamily="2" charset="0"/>
              </a:rPr>
              <a:t>Hatching</a:t>
            </a:r>
            <a:endParaRPr lang="en-GB" sz="72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2"/>
                </a:solidFill>
                <a:latin typeface="SassoonPrimaryInfant" pitchFamily="2" charset="0"/>
              </a:rPr>
              <a:t>Blue tits hatch without any feathers and their eyes are closed. They are completely helpless.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4098" name="Picture 2" descr="blue_tit_3_470x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9" r="32738" b="3995"/>
          <a:stretch>
            <a:fillRect/>
          </a:stretch>
        </p:blipFill>
        <p:spPr bwMode="auto">
          <a:xfrm>
            <a:off x="2771800" y="2852936"/>
            <a:ext cx="381952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417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chemeClr val="bg2"/>
                </a:solidFill>
                <a:latin typeface="SassoonPrimaryInfant" pitchFamily="2" charset="0"/>
              </a:rPr>
              <a:t>Growing up</a:t>
            </a:r>
            <a:endParaRPr lang="en-GB" sz="6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chemeClr val="bg2"/>
                </a:solidFill>
                <a:latin typeface="SassoonPrimaryInfant" pitchFamily="2" charset="0"/>
              </a:rPr>
              <a:t>The chicks grow quickly and demand lots of food. The parents fly back and forth to supply caterpillars to feed the chicks. </a:t>
            </a:r>
            <a:endParaRPr lang="en-GB" sz="40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5122" name="Picture 2" descr="lunchtim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9"/>
          <a:stretch>
            <a:fillRect/>
          </a:stretch>
        </p:blipFill>
        <p:spPr bwMode="auto">
          <a:xfrm>
            <a:off x="1691679" y="1844824"/>
            <a:ext cx="4908071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836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bg2"/>
                </a:solidFill>
                <a:latin typeface="SassoonPrimaryInfant" pitchFamily="2" charset="0"/>
              </a:rPr>
              <a:t>Flying the nest</a:t>
            </a:r>
            <a:endParaRPr lang="en-GB" sz="60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2"/>
                </a:solidFill>
                <a:latin typeface="SassoonPrimaryInfant" pitchFamily="2" charset="0"/>
              </a:rPr>
              <a:t>At around 3 weeks old the chicks are ready to leave the nest. The mother will encourage them to fly by offering a caterpillar on a nearby branch. </a:t>
            </a:r>
            <a:endParaRPr lang="en-GB" sz="3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6146" name="Picture 2" descr="blue_t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" t="13643" r="6931" b="14633"/>
          <a:stretch>
            <a:fillRect/>
          </a:stretch>
        </p:blipFill>
        <p:spPr bwMode="auto">
          <a:xfrm>
            <a:off x="1691680" y="1844824"/>
            <a:ext cx="4594076" cy="394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28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chemeClr val="bg2"/>
                </a:solidFill>
                <a:latin typeface="SassoonPrimaryInfant" pitchFamily="2" charset="0"/>
              </a:rPr>
              <a:t>Back to the start</a:t>
            </a:r>
            <a:endParaRPr lang="en-GB" sz="6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2"/>
                </a:solidFill>
                <a:latin typeface="SassoonPrimaryInfant" pitchFamily="2" charset="0"/>
              </a:rPr>
              <a:t>Once the chicks leave the nest they will look after themselves. </a:t>
            </a:r>
          </a:p>
          <a:p>
            <a:r>
              <a:rPr lang="en-GB" sz="3600" dirty="0" smtClean="0">
                <a:solidFill>
                  <a:schemeClr val="bg2"/>
                </a:solidFill>
                <a:latin typeface="SassoonPrimaryInfant" pitchFamily="2" charset="0"/>
              </a:rPr>
              <a:t>In Spring, it will find a mate and produce young of its own. </a:t>
            </a:r>
            <a:endParaRPr lang="en-GB" sz="3600" dirty="0">
              <a:solidFill>
                <a:schemeClr val="bg2"/>
              </a:solidFill>
              <a:latin typeface="SassoonPrimaryInfant" pitchFamily="2" charset="0"/>
            </a:endParaRPr>
          </a:p>
        </p:txBody>
      </p:sp>
      <p:pic>
        <p:nvPicPr>
          <p:cNvPr id="7170" name="Picture 2" descr="blueti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8443" r="4221" b="5487"/>
          <a:stretch>
            <a:fillRect/>
          </a:stretch>
        </p:blipFill>
        <p:spPr bwMode="auto">
          <a:xfrm>
            <a:off x="2356776" y="2276872"/>
            <a:ext cx="4464496" cy="411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586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luetit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8443" r="4221" b="5487"/>
          <a:stretch>
            <a:fillRect/>
          </a:stretch>
        </p:blipFill>
        <p:spPr bwMode="auto">
          <a:xfrm>
            <a:off x="3347864" y="12255"/>
            <a:ext cx="2489043" cy="229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3557302267_3b5c7a773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" r="12827"/>
          <a:stretch>
            <a:fillRect/>
          </a:stretch>
        </p:blipFill>
        <p:spPr bwMode="auto">
          <a:xfrm>
            <a:off x="6372200" y="2341988"/>
            <a:ext cx="2548561" cy="2355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blue_tit_3_470x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9" r="32738" b="3995"/>
          <a:stretch>
            <a:fillRect/>
          </a:stretch>
        </p:blipFill>
        <p:spPr bwMode="auto">
          <a:xfrm>
            <a:off x="3491880" y="4611960"/>
            <a:ext cx="2489042" cy="214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blue_ti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" t="13643" r="6931" b="14633"/>
          <a:stretch>
            <a:fillRect/>
          </a:stretch>
        </p:blipFill>
        <p:spPr bwMode="auto">
          <a:xfrm>
            <a:off x="467669" y="2363206"/>
            <a:ext cx="2592164" cy="22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Bent Arrow 6"/>
          <p:cNvSpPr/>
          <p:nvPr/>
        </p:nvSpPr>
        <p:spPr>
          <a:xfrm rot="5400000" flipH="1" flipV="1">
            <a:off x="1079612" y="4827252"/>
            <a:ext cx="1512168" cy="1584176"/>
          </a:xfrm>
          <a:prstGeom prst="bentArrow">
            <a:avLst>
              <a:gd name="adj1" fmla="val 25000"/>
              <a:gd name="adj2" fmla="val 25431"/>
              <a:gd name="adj3" fmla="val 25000"/>
              <a:gd name="adj4" fmla="val 4375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 rot="10800000">
            <a:off x="6372200" y="4893698"/>
            <a:ext cx="1512168" cy="1584176"/>
          </a:xfrm>
          <a:prstGeom prst="bentArrow">
            <a:avLst>
              <a:gd name="adj1" fmla="val 25000"/>
              <a:gd name="adj2" fmla="val 25431"/>
              <a:gd name="adj3" fmla="val 25000"/>
              <a:gd name="adj4" fmla="val 4375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Bent Arrow 12"/>
          <p:cNvSpPr/>
          <p:nvPr/>
        </p:nvSpPr>
        <p:spPr>
          <a:xfrm rot="5400000">
            <a:off x="6578663" y="665076"/>
            <a:ext cx="1512168" cy="1584176"/>
          </a:xfrm>
          <a:prstGeom prst="bentArrow">
            <a:avLst>
              <a:gd name="adj1" fmla="val 25000"/>
              <a:gd name="adj2" fmla="val 25431"/>
              <a:gd name="adj3" fmla="val 25000"/>
              <a:gd name="adj4" fmla="val 4375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Bent Arrow 13"/>
          <p:cNvSpPr/>
          <p:nvPr/>
        </p:nvSpPr>
        <p:spPr>
          <a:xfrm>
            <a:off x="1403648" y="366189"/>
            <a:ext cx="1512168" cy="1584176"/>
          </a:xfrm>
          <a:prstGeom prst="bentArrow">
            <a:avLst>
              <a:gd name="adj1" fmla="val 25000"/>
              <a:gd name="adj2" fmla="val 25431"/>
              <a:gd name="adj3" fmla="val 25000"/>
              <a:gd name="adj4" fmla="val 4375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52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234</Words>
  <Application>Microsoft Office PowerPoint</Application>
  <PresentationFormat>On-screen Show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The life cycle of a Blue Tit</vt:lpstr>
      <vt:lpstr>Finding a mate</vt:lpstr>
      <vt:lpstr>Building a nest</vt:lpstr>
      <vt:lpstr>Incubating eggs</vt:lpstr>
      <vt:lpstr>Hatching</vt:lpstr>
      <vt:lpstr>Growing up</vt:lpstr>
      <vt:lpstr>Flying the nest</vt:lpstr>
      <vt:lpstr>Back to the start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life cycle of a Blue Tit</dc:title>
  <dc:creator>kallder</dc:creator>
  <cp:lastModifiedBy>kallder</cp:lastModifiedBy>
  <cp:revision>3</cp:revision>
  <dcterms:created xsi:type="dcterms:W3CDTF">2013-05-20T15:06:41Z</dcterms:created>
  <dcterms:modified xsi:type="dcterms:W3CDTF">2013-05-20T15:27:05Z</dcterms:modified>
</cp:coreProperties>
</file>