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51" d="100"/>
          <a:sy n="51" d="100"/>
        </p:scale>
        <p:origin x="13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59887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92660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797035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465726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1DD862-5037-45F1-822C-1CCDE7C8C60A}" type="datetimeFigureOut">
              <a:rPr lang="en-GB" smtClean="0"/>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2975777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1DD862-5037-45F1-822C-1CCDE7C8C60A}" type="datetimeFigureOut">
              <a:rPr lang="en-GB" smtClean="0"/>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67273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DD862-5037-45F1-822C-1CCDE7C8C60A}" type="datetimeFigureOut">
              <a:rPr lang="en-GB" smtClean="0"/>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2389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49527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289025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73507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29261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761DD862-5037-45F1-822C-1CCDE7C8C60A}" type="datetimeFigureOut">
              <a:rPr lang="en-GB" smtClean="0"/>
              <a:t>28/04/2020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F9BA1080-CA2F-4E0B-B7C6-D99D6A31D8D3}" type="slidenum">
              <a:rPr lang="en-GB" smtClean="0"/>
              <a:t>‹#›</a:t>
            </a:fld>
            <a:endParaRPr lang="en-GB"/>
          </a:p>
        </p:txBody>
      </p:sp>
    </p:spTree>
    <p:extLst>
      <p:ext uri="{BB962C8B-B14F-4D97-AF65-F5344CB8AC3E}">
        <p14:creationId xmlns:p14="http://schemas.microsoft.com/office/powerpoint/2010/main" val="3203140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1000" r="-71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F3E855-2F42-4C69-AAC1-8147CAB77FC0}"/>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93AB22BF-4F6A-4A68-8115-F27049D47A39}"/>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0C2F648-9F9E-4386-BE58-18F527EF6211}"/>
              </a:ext>
            </a:extLst>
          </p:cNvPr>
          <p:cNvSpPr txBox="1"/>
          <p:nvPr/>
        </p:nvSpPr>
        <p:spPr>
          <a:xfrm>
            <a:off x="0" y="87399"/>
            <a:ext cx="5711868" cy="523220"/>
          </a:xfrm>
          <a:prstGeom prst="rect">
            <a:avLst/>
          </a:prstGeom>
          <a:noFill/>
        </p:spPr>
        <p:txBody>
          <a:bodyPr wrap="square" rtlCol="0">
            <a:spAutoFit/>
          </a:bodyPr>
          <a:lstStyle/>
          <a:p>
            <a:pPr lvl="0" algn="ctr" defTabSz="914400">
              <a:defRPr/>
            </a:pPr>
            <a:r>
              <a:rPr lang="en-GB" sz="2800" b="1" dirty="0">
                <a:solidFill>
                  <a:prstClr val="black"/>
                </a:solidFill>
                <a:latin typeface="Comic Sans MS" panose="030F0702030302020204" pitchFamily="66" charset="0"/>
              </a:rPr>
              <a:t>Lego Challenge: Animal Aid</a:t>
            </a: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2" name="TextBox 11">
            <a:extLst>
              <a:ext uri="{FF2B5EF4-FFF2-40B4-BE49-F238E27FC236}">
                <a16:creationId xmlns:a16="http://schemas.microsoft.com/office/drawing/2014/main" id="{60DBD437-315A-4269-A8E1-81DBDECEEDBB}"/>
              </a:ext>
            </a:extLst>
          </p:cNvPr>
          <p:cNvSpPr txBox="1"/>
          <p:nvPr/>
        </p:nvSpPr>
        <p:spPr>
          <a:xfrm>
            <a:off x="289075" y="5836845"/>
            <a:ext cx="2634860"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F6830169-AF07-452D-BEC2-3A7FF1C736A5}"/>
              </a:ext>
            </a:extLst>
          </p:cNvPr>
          <p:cNvSpPr txBox="1"/>
          <p:nvPr/>
        </p:nvSpPr>
        <p:spPr>
          <a:xfrm>
            <a:off x="296231" y="6231512"/>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What should I do first?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7389B939-5B9C-4E96-8926-FE2D3DE33417}"/>
              </a:ext>
            </a:extLst>
          </p:cNvPr>
          <p:cNvSpPr txBox="1"/>
          <p:nvPr/>
        </p:nvSpPr>
        <p:spPr>
          <a:xfrm>
            <a:off x="289075" y="6635664"/>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400" b="1" dirty="0">
                <a:solidFill>
                  <a:prstClr val="black"/>
                </a:solidFill>
              </a:rPr>
              <a:t>Is something confusing me?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057396A8-354A-42A5-A974-D8A245256040}"/>
              </a:ext>
            </a:extLst>
          </p:cNvPr>
          <p:cNvSpPr txBox="1"/>
          <p:nvPr/>
        </p:nvSpPr>
        <p:spPr>
          <a:xfrm>
            <a:off x="289075" y="7028723"/>
            <a:ext cx="2634860" cy="52322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Could I explain this to someone else?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F0119568-BB37-46F5-952A-81697C40F2E3}"/>
              </a:ext>
            </a:extLst>
          </p:cNvPr>
          <p:cNvSpPr txBox="1"/>
          <p:nvPr/>
        </p:nvSpPr>
        <p:spPr>
          <a:xfrm>
            <a:off x="279858" y="8040937"/>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How can I do it better?</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0CFB1D96-A947-40B9-92F7-DA5D3E2EEB76}"/>
              </a:ext>
            </a:extLst>
          </p:cNvPr>
          <p:cNvSpPr txBox="1"/>
          <p:nvPr/>
        </p:nvSpPr>
        <p:spPr>
          <a:xfrm>
            <a:off x="279858" y="7632115"/>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Where can I look for help?</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785BDCDC-0FBE-4A5A-94DE-9F48DC8A21D7}"/>
              </a:ext>
            </a:extLst>
          </p:cNvPr>
          <p:cNvSpPr txBox="1"/>
          <p:nvPr/>
        </p:nvSpPr>
        <p:spPr>
          <a:xfrm>
            <a:off x="329091" y="1482672"/>
            <a:ext cx="2592783" cy="2246769"/>
          </a:xfrm>
          <a:prstGeom prst="rect">
            <a:avLst/>
          </a:prstGeom>
          <a:solidFill>
            <a:schemeClr val="bg1"/>
          </a:solidFill>
          <a:ln w="38100">
            <a:solidFill>
              <a:srgbClr val="7030A0"/>
            </a:solidFill>
            <a:prstDash val="lgDash"/>
          </a:ln>
        </p:spPr>
        <p:txBody>
          <a:bodyPr wrap="square" rtlCol="0">
            <a:spAutoFit/>
          </a:bodyPr>
          <a:lstStyle/>
          <a:p>
            <a:pPr lvl="0" algn="just"/>
            <a:r>
              <a:rPr lang="en-US" sz="1400" b="1" dirty="0">
                <a:solidFill>
                  <a:prstClr val="black"/>
                </a:solidFill>
              </a:rPr>
              <a:t>Just like humans sometimes have injuries that require them to use things like wheelchairs and walkers, animals can get injuries like that too. Build an animal with an injury, and come up with a device that will help its injury heal and allow the animal to continue to live in the wild</a:t>
            </a:r>
          </a:p>
        </p:txBody>
      </p:sp>
      <p:sp>
        <p:nvSpPr>
          <p:cNvPr id="19" name="TextBox 18">
            <a:extLst>
              <a:ext uri="{FF2B5EF4-FFF2-40B4-BE49-F238E27FC236}">
                <a16:creationId xmlns:a16="http://schemas.microsoft.com/office/drawing/2014/main" id="{BD79CE46-2E55-494C-A0CF-80270ABC35E3}"/>
              </a:ext>
            </a:extLst>
          </p:cNvPr>
          <p:cNvSpPr txBox="1"/>
          <p:nvPr/>
        </p:nvSpPr>
        <p:spPr>
          <a:xfrm>
            <a:off x="287014" y="992071"/>
            <a:ext cx="2634860"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Your Challenge!</a:t>
            </a:r>
          </a:p>
        </p:txBody>
      </p:sp>
      <p:sp>
        <p:nvSpPr>
          <p:cNvPr id="20" name="TextBox 19">
            <a:extLst>
              <a:ext uri="{FF2B5EF4-FFF2-40B4-BE49-F238E27FC236}">
                <a16:creationId xmlns:a16="http://schemas.microsoft.com/office/drawing/2014/main" id="{01D128D8-0C82-4BFD-9379-4C9E7DA085A3}"/>
              </a:ext>
            </a:extLst>
          </p:cNvPr>
          <p:cNvSpPr txBox="1"/>
          <p:nvPr/>
        </p:nvSpPr>
        <p:spPr>
          <a:xfrm>
            <a:off x="329091" y="4328260"/>
            <a:ext cx="2602000" cy="1384995"/>
          </a:xfrm>
          <a:prstGeom prst="rect">
            <a:avLst/>
          </a:prstGeom>
          <a:solidFill>
            <a:schemeClr val="bg1"/>
          </a:solidFill>
          <a:ln w="38100">
            <a:solidFill>
              <a:srgbClr val="7030A0"/>
            </a:solidFill>
            <a:prstDash val="lgDash"/>
          </a:ln>
        </p:spPr>
        <p:txBody>
          <a:bodyPr wrap="square" rtlCol="0">
            <a:spAutoFit/>
          </a:bodyPr>
          <a:lstStyle/>
          <a:p>
            <a:pPr marL="342900" lvl="0" indent="-342900" algn="just">
              <a:buFont typeface="Arial" panose="020B0604020202020204" pitchFamily="34" charset="0"/>
              <a:buChar char="•"/>
            </a:pPr>
            <a:r>
              <a:rPr lang="en-US" sz="1400" dirty="0">
                <a:solidFill>
                  <a:prstClr val="black"/>
                </a:solidFill>
              </a:rPr>
              <a:t>Learn to design for a unique client (animal)</a:t>
            </a:r>
          </a:p>
          <a:p>
            <a:pPr marL="342900" lvl="0" indent="-342900" algn="just">
              <a:buFont typeface="Arial" panose="020B0604020202020204" pitchFamily="34" charset="0"/>
              <a:buChar char="•"/>
            </a:pPr>
            <a:r>
              <a:rPr lang="en-US" sz="1400" dirty="0">
                <a:solidFill>
                  <a:prstClr val="black"/>
                </a:solidFill>
              </a:rPr>
              <a:t>Design with specific constraints (the solution has to allow the animal to stay in its natural habitat)</a:t>
            </a:r>
          </a:p>
        </p:txBody>
      </p:sp>
      <p:sp>
        <p:nvSpPr>
          <p:cNvPr id="21" name="TextBox 20">
            <a:extLst>
              <a:ext uri="{FF2B5EF4-FFF2-40B4-BE49-F238E27FC236}">
                <a16:creationId xmlns:a16="http://schemas.microsoft.com/office/drawing/2014/main" id="{518A4823-D6BC-472E-BBB9-B22ED9516E3A}"/>
              </a:ext>
            </a:extLst>
          </p:cNvPr>
          <p:cNvSpPr txBox="1"/>
          <p:nvPr/>
        </p:nvSpPr>
        <p:spPr>
          <a:xfrm>
            <a:off x="329091" y="3834138"/>
            <a:ext cx="2602000" cy="370532"/>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Engineering Goals: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 name="Picture 29">
            <a:extLst>
              <a:ext uri="{FF2B5EF4-FFF2-40B4-BE49-F238E27FC236}">
                <a16:creationId xmlns:a16="http://schemas.microsoft.com/office/drawing/2014/main" id="{FE5D6881-7F21-4C57-8474-B16F9CBD7569}"/>
              </a:ext>
            </a:extLst>
          </p:cNvPr>
          <p:cNvPicPr>
            <a:picLocks noChangeAspect="1"/>
          </p:cNvPicPr>
          <p:nvPr/>
        </p:nvPicPr>
        <p:blipFill>
          <a:blip r:embed="rId3"/>
          <a:stretch>
            <a:fillRect/>
          </a:stretch>
        </p:blipFill>
        <p:spPr>
          <a:xfrm>
            <a:off x="3101547" y="947011"/>
            <a:ext cx="3438178" cy="1933975"/>
          </a:xfrm>
          <a:prstGeom prst="rect">
            <a:avLst/>
          </a:prstGeom>
        </p:spPr>
      </p:pic>
      <p:sp>
        <p:nvSpPr>
          <p:cNvPr id="22" name="TextBox 21">
            <a:extLst>
              <a:ext uri="{FF2B5EF4-FFF2-40B4-BE49-F238E27FC236}">
                <a16:creationId xmlns:a16="http://schemas.microsoft.com/office/drawing/2014/main" id="{541169D0-E319-4A46-89C0-DF3CE81729C3}"/>
              </a:ext>
            </a:extLst>
          </p:cNvPr>
          <p:cNvSpPr txBox="1"/>
          <p:nvPr/>
        </p:nvSpPr>
        <p:spPr>
          <a:xfrm>
            <a:off x="3120134" y="2987680"/>
            <a:ext cx="3383031"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lang="en-US" sz="1400" b="1" dirty="0">
                <a:solidFill>
                  <a:prstClr val="black"/>
                </a:solidFill>
                <a:latin typeface="Calibri" panose="020F0502020204030204"/>
              </a:rPr>
              <a:t>Case study 1</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2EBC81BE-E400-4250-AC5B-9C4422D90BD5}"/>
              </a:ext>
            </a:extLst>
          </p:cNvPr>
          <p:cNvSpPr txBox="1"/>
          <p:nvPr/>
        </p:nvSpPr>
        <p:spPr>
          <a:xfrm>
            <a:off x="3120134" y="3402151"/>
            <a:ext cx="3367546" cy="1692771"/>
          </a:xfrm>
          <a:prstGeom prst="rect">
            <a:avLst/>
          </a:prstGeom>
          <a:solidFill>
            <a:schemeClr val="bg1"/>
          </a:solidFill>
          <a:ln w="38100">
            <a:solidFill>
              <a:srgbClr val="FFFF00"/>
            </a:solidFill>
          </a:ln>
        </p:spPr>
        <p:txBody>
          <a:bodyPr wrap="square" rtlCol="0">
            <a:spAutoFit/>
          </a:bodyPr>
          <a:lstStyle/>
          <a:p>
            <a:pPr lvl="0" algn="just">
              <a:defRPr/>
            </a:pPr>
            <a:r>
              <a:rPr lang="en-US" sz="1300" dirty="0">
                <a:solidFill>
                  <a:prstClr val="black"/>
                </a:solidFill>
              </a:rPr>
              <a:t>Winter was found stranded in Mosquito Lagoon, near Cape Canaveral, Florida when she was only two months old, entangled in a crab trap line which cut off circulation to her tail flukes. Despite exhaustive efforts to promote healing, her tail deteriorated and could not be saved.  Winter had a prophetic tail attached which allows her to swim.</a:t>
            </a:r>
            <a:endParaRPr kumimoji="0" lang="en-GB" sz="13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5D0D0B75-B469-43B3-B871-B126DC449B02}"/>
              </a:ext>
            </a:extLst>
          </p:cNvPr>
          <p:cNvSpPr txBox="1"/>
          <p:nvPr/>
        </p:nvSpPr>
        <p:spPr>
          <a:xfrm>
            <a:off x="3120133" y="5201236"/>
            <a:ext cx="3383031"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lang="en-US" sz="1400" b="1" dirty="0">
                <a:solidFill>
                  <a:prstClr val="black"/>
                </a:solidFill>
                <a:latin typeface="Calibri" panose="020F0502020204030204"/>
              </a:rPr>
              <a:t>Case study 2</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FF6543C8-A9E0-41D2-A188-D7303B20F434}"/>
              </a:ext>
            </a:extLst>
          </p:cNvPr>
          <p:cNvSpPr txBox="1"/>
          <p:nvPr/>
        </p:nvSpPr>
        <p:spPr>
          <a:xfrm>
            <a:off x="3141887" y="5615327"/>
            <a:ext cx="3367546" cy="3093154"/>
          </a:xfrm>
          <a:prstGeom prst="rect">
            <a:avLst/>
          </a:prstGeom>
          <a:solidFill>
            <a:schemeClr val="bg1"/>
          </a:solidFill>
          <a:ln w="38100">
            <a:solidFill>
              <a:srgbClr val="FFFF00"/>
            </a:solidFill>
          </a:ln>
        </p:spPr>
        <p:txBody>
          <a:bodyPr wrap="square" rtlCol="0">
            <a:spAutoFit/>
          </a:bodyPr>
          <a:lstStyle/>
          <a:p>
            <a:pPr lvl="0" algn="just">
              <a:defRPr/>
            </a:pPr>
            <a:r>
              <a:rPr lang="en-US" sz="1300" dirty="0">
                <a:solidFill>
                  <a:prstClr val="black"/>
                </a:solidFill>
              </a:rPr>
              <a:t>W</a:t>
            </a:r>
            <a:r>
              <a:rPr lang="en-US" sz="1300">
                <a:solidFill>
                  <a:prstClr val="black"/>
                </a:solidFill>
              </a:rPr>
              <a:t>hen </a:t>
            </a:r>
            <a:r>
              <a:rPr lang="en-US" sz="1300" dirty="0">
                <a:solidFill>
                  <a:prstClr val="black"/>
                </a:solidFill>
              </a:rPr>
              <a:t>an injured turtle was brought to the </a:t>
            </a:r>
            <a:r>
              <a:rPr lang="en-US" sz="1300" dirty="0" err="1">
                <a:solidFill>
                  <a:prstClr val="black"/>
                </a:solidFill>
              </a:rPr>
              <a:t>maryland</a:t>
            </a:r>
            <a:r>
              <a:rPr lang="en-US" sz="1300" dirty="0">
                <a:solidFill>
                  <a:prstClr val="black"/>
                </a:solidFill>
              </a:rPr>
              <a:t> zoo’s hospital for treatment of fractures on the bottom part of his shell, doctors knew they needed an inventive solution to both help maintain his mobility and allow him to heal properly. following a surgical procedure to stabilize the wild eastern box turtle’s severely fractured shell, the veterinary team realized the importance of keeping the bottom of the shell off the ground so it could heal properly. ‘they don’t make turtle-sized wheelchairs,’ said </a:t>
            </a:r>
            <a:r>
              <a:rPr lang="en-US" sz="1300" dirty="0" err="1">
                <a:solidFill>
                  <a:prstClr val="black"/>
                </a:solidFill>
              </a:rPr>
              <a:t>garrett</a:t>
            </a:r>
            <a:r>
              <a:rPr lang="en-US" sz="1300" dirty="0">
                <a:solidFill>
                  <a:prstClr val="black"/>
                </a:solidFill>
              </a:rPr>
              <a:t> </a:t>
            </a:r>
            <a:r>
              <a:rPr lang="en-US" sz="1300" dirty="0" err="1">
                <a:solidFill>
                  <a:prstClr val="black"/>
                </a:solidFill>
              </a:rPr>
              <a:t>fraess</a:t>
            </a:r>
            <a:r>
              <a:rPr lang="en-US" sz="1300" dirty="0">
                <a:solidFill>
                  <a:prstClr val="black"/>
                </a:solidFill>
              </a:rPr>
              <a:t>, veterinary extern at the zoo ‘so, we drew some sketches of a customized wheelchair and I sent them to a friend who is a LEGO enthusiast.’.</a:t>
            </a:r>
            <a:endParaRPr kumimoji="0" lang="en-GB" sz="13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6620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1611</TotalTime>
  <Words>320</Words>
  <Application>Microsoft Office PowerPoint</Application>
  <PresentationFormat>On-screen Show (4:3)</PresentationFormat>
  <Paragraphs>16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Chalky Chalk</cp:lastModifiedBy>
  <cp:revision>19</cp:revision>
  <dcterms:created xsi:type="dcterms:W3CDTF">2020-04-26T23:29:57Z</dcterms:created>
  <dcterms:modified xsi:type="dcterms:W3CDTF">2020-04-28T13:11:12Z</dcterms:modified>
</cp:coreProperties>
</file>