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26" roundtripDataSignature="AMtx7mjpFzSOKwX1loWFOC1lUJrivy7Pj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customschemas.google.com/relationships/presentationmetadata" Target="metadata"/><Relationship Id="rId25" Type="http://schemas.openxmlformats.org/officeDocument/2006/relationships/slide" Target="slides/slide2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7" name="Shape 87"/>
        <p:cNvGrpSpPr/>
        <p:nvPr/>
      </p:nvGrpSpPr>
      <p:grpSpPr>
        <a:xfrm>
          <a:off x="0" y="0"/>
          <a:ext cx="0" cy="0"/>
          <a:chOff x="0" y="0"/>
          <a:chExt cx="0" cy="0"/>
        </a:xfrm>
      </p:grpSpPr>
      <p:sp>
        <p:nvSpPr>
          <p:cNvPr id="88" name="Google Shape;88;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3" name="Shape 93"/>
        <p:cNvGrpSpPr/>
        <p:nvPr/>
      </p:nvGrpSpPr>
      <p:grpSpPr>
        <a:xfrm>
          <a:off x="0" y="0"/>
          <a:ext cx="0" cy="0"/>
          <a:chOff x="0" y="0"/>
          <a:chExt cx="0" cy="0"/>
        </a:xfrm>
      </p:grpSpPr>
      <p:sp>
        <p:nvSpPr>
          <p:cNvPr id="94" name="Google Shape;94;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8" name="Shape 98"/>
        <p:cNvGrpSpPr/>
        <p:nvPr/>
      </p:nvGrpSpPr>
      <p:grpSpPr>
        <a:xfrm>
          <a:off x="0" y="0"/>
          <a:ext cx="0" cy="0"/>
          <a:chOff x="0" y="0"/>
          <a:chExt cx="0" cy="0"/>
        </a:xfrm>
      </p:grpSpPr>
      <p:sp>
        <p:nvSpPr>
          <p:cNvPr id="99" name="Google Shape;99;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Google Shape;104;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8" name="Shape 108"/>
        <p:cNvGrpSpPr/>
        <p:nvPr/>
      </p:nvGrpSpPr>
      <p:grpSpPr>
        <a:xfrm>
          <a:off x="0" y="0"/>
          <a:ext cx="0" cy="0"/>
          <a:chOff x="0" y="0"/>
          <a:chExt cx="0" cy="0"/>
        </a:xfrm>
      </p:grpSpPr>
      <p:sp>
        <p:nvSpPr>
          <p:cNvPr id="109" name="Google Shape;109;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3" name="Shape 113"/>
        <p:cNvGrpSpPr/>
        <p:nvPr/>
      </p:nvGrpSpPr>
      <p:grpSpPr>
        <a:xfrm>
          <a:off x="0" y="0"/>
          <a:ext cx="0" cy="0"/>
          <a:chOff x="0" y="0"/>
          <a:chExt cx="0" cy="0"/>
        </a:xfrm>
      </p:grpSpPr>
      <p:sp>
        <p:nvSpPr>
          <p:cNvPr id="114" name="Google Shape;114;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8" name="Shape 118"/>
        <p:cNvGrpSpPr/>
        <p:nvPr/>
      </p:nvGrpSpPr>
      <p:grpSpPr>
        <a:xfrm>
          <a:off x="0" y="0"/>
          <a:ext cx="0" cy="0"/>
          <a:chOff x="0" y="0"/>
          <a:chExt cx="0" cy="0"/>
        </a:xfrm>
      </p:grpSpPr>
      <p:sp>
        <p:nvSpPr>
          <p:cNvPr id="119" name="Google Shape;11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3" name="Shape 123"/>
        <p:cNvGrpSpPr/>
        <p:nvPr/>
      </p:nvGrpSpPr>
      <p:grpSpPr>
        <a:xfrm>
          <a:off x="0" y="0"/>
          <a:ext cx="0" cy="0"/>
          <a:chOff x="0" y="0"/>
          <a:chExt cx="0" cy="0"/>
        </a:xfrm>
      </p:grpSpPr>
      <p:sp>
        <p:nvSpPr>
          <p:cNvPr id="124" name="Google Shape;124;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8" name="Shape 128"/>
        <p:cNvGrpSpPr/>
        <p:nvPr/>
      </p:nvGrpSpPr>
      <p:grpSpPr>
        <a:xfrm>
          <a:off x="0" y="0"/>
          <a:ext cx="0" cy="0"/>
          <a:chOff x="0" y="0"/>
          <a:chExt cx="0" cy="0"/>
        </a:xfrm>
      </p:grpSpPr>
      <p:sp>
        <p:nvSpPr>
          <p:cNvPr id="129" name="Google Shape;12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3" name="Shape 133"/>
        <p:cNvGrpSpPr/>
        <p:nvPr/>
      </p:nvGrpSpPr>
      <p:grpSpPr>
        <a:xfrm>
          <a:off x="0" y="0"/>
          <a:ext cx="0" cy="0"/>
          <a:chOff x="0" y="0"/>
          <a:chExt cx="0" cy="0"/>
        </a:xfrm>
      </p:grpSpPr>
      <p:sp>
        <p:nvSpPr>
          <p:cNvPr id="134" name="Google Shape;134;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 name="Shape 138"/>
        <p:cNvGrpSpPr/>
        <p:nvPr/>
      </p:nvGrpSpPr>
      <p:grpSpPr>
        <a:xfrm>
          <a:off x="0" y="0"/>
          <a:ext cx="0" cy="0"/>
          <a:chOff x="0" y="0"/>
          <a:chExt cx="0" cy="0"/>
        </a:xfrm>
      </p:grpSpPr>
      <p:sp>
        <p:nvSpPr>
          <p:cNvPr id="139" name="Google Shape;139;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3" name="Shape 143"/>
        <p:cNvGrpSpPr/>
        <p:nvPr/>
      </p:nvGrpSpPr>
      <p:grpSpPr>
        <a:xfrm>
          <a:off x="0" y="0"/>
          <a:ext cx="0" cy="0"/>
          <a:chOff x="0" y="0"/>
          <a:chExt cx="0" cy="0"/>
        </a:xfrm>
      </p:grpSpPr>
      <p:sp>
        <p:nvSpPr>
          <p:cNvPr id="144" name="Google Shape;144;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9" name="Shape 149"/>
        <p:cNvGrpSpPr/>
        <p:nvPr/>
      </p:nvGrpSpPr>
      <p:grpSpPr>
        <a:xfrm>
          <a:off x="0" y="0"/>
          <a:ext cx="0" cy="0"/>
          <a:chOff x="0" y="0"/>
          <a:chExt cx="0" cy="0"/>
        </a:xfrm>
      </p:grpSpPr>
      <p:sp>
        <p:nvSpPr>
          <p:cNvPr id="150" name="Google Shape;150;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5" name="Shape 155"/>
        <p:cNvGrpSpPr/>
        <p:nvPr/>
      </p:nvGrpSpPr>
      <p:grpSpPr>
        <a:xfrm>
          <a:off x="0" y="0"/>
          <a:ext cx="0" cy="0"/>
          <a:chOff x="0" y="0"/>
          <a:chExt cx="0" cy="0"/>
        </a:xfrm>
      </p:grpSpPr>
      <p:sp>
        <p:nvSpPr>
          <p:cNvPr id="156" name="Google Shape;156;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2" name="Shape 162"/>
        <p:cNvGrpSpPr/>
        <p:nvPr/>
      </p:nvGrpSpPr>
      <p:grpSpPr>
        <a:xfrm>
          <a:off x="0" y="0"/>
          <a:ext cx="0" cy="0"/>
          <a:chOff x="0" y="0"/>
          <a:chExt cx="0" cy="0"/>
        </a:xfrm>
      </p:grpSpPr>
      <p:sp>
        <p:nvSpPr>
          <p:cNvPr id="163" name="Google Shape;163;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7" name="Shape 167"/>
        <p:cNvGrpSpPr/>
        <p:nvPr/>
      </p:nvGrpSpPr>
      <p:grpSpPr>
        <a:xfrm>
          <a:off x="0" y="0"/>
          <a:ext cx="0" cy="0"/>
          <a:chOff x="0" y="0"/>
          <a:chExt cx="0" cy="0"/>
        </a:xfrm>
      </p:grpSpPr>
      <p:sp>
        <p:nvSpPr>
          <p:cNvPr id="168" name="Google Shape;168;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3" name="Shape 173"/>
        <p:cNvGrpSpPr/>
        <p:nvPr/>
      </p:nvGrpSpPr>
      <p:grpSpPr>
        <a:xfrm>
          <a:off x="0" y="0"/>
          <a:ext cx="0" cy="0"/>
          <a:chOff x="0" y="0"/>
          <a:chExt cx="0" cy="0"/>
        </a:xfrm>
      </p:grpSpPr>
      <p:sp>
        <p:nvSpPr>
          <p:cNvPr id="174" name="Google Shape;174;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2" name="Shape 182"/>
        <p:cNvGrpSpPr/>
        <p:nvPr/>
      </p:nvGrpSpPr>
      <p:grpSpPr>
        <a:xfrm>
          <a:off x="0" y="0"/>
          <a:ext cx="0" cy="0"/>
          <a:chOff x="0" y="0"/>
          <a:chExt cx="0" cy="0"/>
        </a:xfrm>
      </p:grpSpPr>
      <p:sp>
        <p:nvSpPr>
          <p:cNvPr id="183" name="Google Shape;183;g74dd566908_0_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g74dd566908_0_8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9" name="Shape 189"/>
        <p:cNvGrpSpPr/>
        <p:nvPr/>
      </p:nvGrpSpPr>
      <p:grpSpPr>
        <a:xfrm>
          <a:off x="0" y="0"/>
          <a:ext cx="0" cy="0"/>
          <a:chOff x="0" y="0"/>
          <a:chExt cx="0" cy="0"/>
        </a:xfrm>
      </p:grpSpPr>
      <p:sp>
        <p:nvSpPr>
          <p:cNvPr id="190" name="Google Shape;190;g849401d45c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91" name="Google Shape;191;g849401d45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5" name="Shape 195"/>
        <p:cNvGrpSpPr/>
        <p:nvPr/>
      </p:nvGrpSpPr>
      <p:grpSpPr>
        <a:xfrm>
          <a:off x="0" y="0"/>
          <a:ext cx="0" cy="0"/>
          <a:chOff x="0" y="0"/>
          <a:chExt cx="0" cy="0"/>
        </a:xfrm>
      </p:grpSpPr>
      <p:sp>
        <p:nvSpPr>
          <p:cNvPr id="196" name="Google Shape;196;g74dd566908_0_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97" name="Google Shape;197;g74dd566908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11" name="Shape 11"/>
        <p:cNvGrpSpPr/>
        <p:nvPr/>
      </p:nvGrpSpPr>
      <p:grpSpPr>
        <a:xfrm>
          <a:off x="0" y="0"/>
          <a:ext cx="0" cy="0"/>
          <a:chOff x="0" y="0"/>
          <a:chExt cx="0" cy="0"/>
        </a:xfrm>
      </p:grpSpPr>
      <p:sp>
        <p:nvSpPr>
          <p:cNvPr id="12" name="Google Shape;12;p2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7" name="Shape 17"/>
        <p:cNvGrpSpPr/>
        <p:nvPr/>
      </p:nvGrpSpPr>
      <p:grpSpPr>
        <a:xfrm>
          <a:off x="0" y="0"/>
          <a:ext cx="0" cy="0"/>
          <a:chOff x="0" y="0"/>
          <a:chExt cx="0" cy="0"/>
        </a:xfrm>
      </p:grpSpPr>
      <p:sp>
        <p:nvSpPr>
          <p:cNvPr id="18" name="Google Shape;18;p2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2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23" name="Shape 23"/>
        <p:cNvGrpSpPr/>
        <p:nvPr/>
      </p:nvGrpSpPr>
      <p:grpSpPr>
        <a:xfrm>
          <a:off x="0" y="0"/>
          <a:ext cx="0" cy="0"/>
          <a:chOff x="0" y="0"/>
          <a:chExt cx="0" cy="0"/>
        </a:xfrm>
      </p:grpSpPr>
      <p:sp>
        <p:nvSpPr>
          <p:cNvPr id="24" name="Google Shape;24;p2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2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29" name="Shape 29"/>
        <p:cNvGrpSpPr/>
        <p:nvPr/>
      </p:nvGrpSpPr>
      <p:grpSpPr>
        <a:xfrm>
          <a:off x="0" y="0"/>
          <a:ext cx="0" cy="0"/>
          <a:chOff x="0" y="0"/>
          <a:chExt cx="0" cy="0"/>
        </a:xfrm>
      </p:grpSpPr>
      <p:sp>
        <p:nvSpPr>
          <p:cNvPr id="30" name="Google Shape;30;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2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2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36" name="Shape 36"/>
        <p:cNvGrpSpPr/>
        <p:nvPr/>
      </p:nvGrpSpPr>
      <p:grpSpPr>
        <a:xfrm>
          <a:off x="0" y="0"/>
          <a:ext cx="0" cy="0"/>
          <a:chOff x="0" y="0"/>
          <a:chExt cx="0" cy="0"/>
        </a:xfrm>
      </p:grpSpPr>
      <p:sp>
        <p:nvSpPr>
          <p:cNvPr id="37" name="Google Shape;37;p2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2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2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2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2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45" name="Shape 45"/>
        <p:cNvGrpSpPr/>
        <p:nvPr/>
      </p:nvGrpSpPr>
      <p:grpSpPr>
        <a:xfrm>
          <a:off x="0" y="0"/>
          <a:ext cx="0" cy="0"/>
          <a:chOff x="0" y="0"/>
          <a:chExt cx="0" cy="0"/>
        </a:xfrm>
      </p:grpSpPr>
      <p:sp>
        <p:nvSpPr>
          <p:cNvPr id="46" name="Google Shape;46;p2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0" name="Shape 50"/>
        <p:cNvGrpSpPr/>
        <p:nvPr/>
      </p:nvGrpSpPr>
      <p:grpSpPr>
        <a:xfrm>
          <a:off x="0" y="0"/>
          <a:ext cx="0" cy="0"/>
          <a:chOff x="0" y="0"/>
          <a:chExt cx="0" cy="0"/>
        </a:xfrm>
      </p:grpSpPr>
      <p:sp>
        <p:nvSpPr>
          <p:cNvPr id="51" name="Google Shape;51;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54" name="Shape 54"/>
        <p:cNvGrpSpPr/>
        <p:nvPr/>
      </p:nvGrpSpPr>
      <p:grpSpPr>
        <a:xfrm>
          <a:off x="0" y="0"/>
          <a:ext cx="0" cy="0"/>
          <a:chOff x="0" y="0"/>
          <a:chExt cx="0" cy="0"/>
        </a:xfrm>
      </p:grpSpPr>
      <p:sp>
        <p:nvSpPr>
          <p:cNvPr id="55" name="Google Shape;55;p2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27"/>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27"/>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61" name="Shape 61"/>
        <p:cNvGrpSpPr/>
        <p:nvPr/>
      </p:nvGrpSpPr>
      <p:grpSpPr>
        <a:xfrm>
          <a:off x="0" y="0"/>
          <a:ext cx="0" cy="0"/>
          <a:chOff x="0" y="0"/>
          <a:chExt cx="0" cy="0"/>
        </a:xfrm>
      </p:grpSpPr>
      <p:sp>
        <p:nvSpPr>
          <p:cNvPr id="62" name="Google Shape;62;p2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28"/>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28"/>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68" name="Shape 68"/>
        <p:cNvGrpSpPr/>
        <p:nvPr/>
      </p:nvGrpSpPr>
      <p:grpSpPr>
        <a:xfrm>
          <a:off x="0" y="0"/>
          <a:ext cx="0" cy="0"/>
          <a:chOff x="0" y="0"/>
          <a:chExt cx="0" cy="0"/>
        </a:xfrm>
      </p:grpSpPr>
      <p:sp>
        <p:nvSpPr>
          <p:cNvPr id="69" name="Google Shape;69;p2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29"/>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30"/>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30"/>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B3C6E7"/>
        </a:solidFill>
      </p:bgPr>
    </p:bg>
    <p:spTree>
      <p:nvGrpSpPr>
        <p:cNvPr id="5" name="Shape 5"/>
        <p:cNvGrpSpPr/>
        <p:nvPr/>
      </p:nvGrpSpPr>
      <p:grpSpPr>
        <a:xfrm>
          <a:off x="0" y="0"/>
          <a:ext cx="0" cy="0"/>
          <a:chOff x="0" y="0"/>
          <a:chExt cx="0" cy="0"/>
        </a:xfrm>
      </p:grpSpPr>
      <p:sp>
        <p:nvSpPr>
          <p:cNvPr id="6" name="Google Shape;6;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1.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7.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0.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5.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3.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2.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9.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4.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9.pn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hyperlink" Target="http://www.schoolwellbeing.co.uk/" TargetMode="External"/><Relationship Id="rId4" Type="http://schemas.openxmlformats.org/officeDocument/2006/relationships/hyperlink" Target="http://www.annafreud.org/" TargetMode="External"/><Relationship Id="rId11" Type="http://schemas.openxmlformats.org/officeDocument/2006/relationships/image" Target="../media/image13.png"/><Relationship Id="rId10" Type="http://schemas.openxmlformats.org/officeDocument/2006/relationships/image" Target="../media/image12.png"/><Relationship Id="rId9" Type="http://schemas.openxmlformats.org/officeDocument/2006/relationships/hyperlink" Target="http://www.networkrail.co.uk/Thomas" TargetMode="External"/><Relationship Id="rId5" Type="http://schemas.openxmlformats.org/officeDocument/2006/relationships/hyperlink" Target="http://www.childline.org.uk/" TargetMode="External"/><Relationship Id="rId6" Type="http://schemas.openxmlformats.org/officeDocument/2006/relationships/hyperlink" Target="http://www.actionforchildren.org.uk/" TargetMode="External"/><Relationship Id="rId7" Type="http://schemas.openxmlformats.org/officeDocument/2006/relationships/hyperlink" Target="http://www.nhs.uk/oneyou/every-mind-matters" TargetMode="External"/><Relationship Id="rId8" Type="http://schemas.openxmlformats.org/officeDocument/2006/relationships/hyperlink" Target="https://www.networkrail.co.uk/communities/safety-in-the-community#"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hyperlink" Target="https://www.bbc.co.uk/bitesize/subjects/z2hs34j" TargetMode="External"/><Relationship Id="rId4" Type="http://schemas.openxmlformats.org/officeDocument/2006/relationships/hyperlink" Target="https://www.bbc.co.uk/bitesize/subjects/zj6pyrd" TargetMode="External"/><Relationship Id="rId5" Type="http://schemas.openxmlformats.org/officeDocument/2006/relationships/image" Target="../media/image12.png"/><Relationship Id="rId6" Type="http://schemas.openxmlformats.org/officeDocument/2006/relationships/image" Target="../media/image1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hyperlink" Target="https://www.bbc.co.uk/teach/supermovers" TargetMode="External"/><Relationship Id="rId4" Type="http://schemas.openxmlformats.org/officeDocument/2006/relationships/hyperlink" Target="https://www.gonoodle.com/" TargetMode="External"/><Relationship Id="rId5" Type="http://schemas.openxmlformats.org/officeDocument/2006/relationships/hyperlink" Target="https://www.stopbreathethink.com/kids/"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hyperlink" Target="http://www.outoftheark.co.uk" TargetMode="Externa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3" name="Shape 83"/>
        <p:cNvGrpSpPr/>
        <p:nvPr/>
      </p:nvGrpSpPr>
      <p:grpSpPr>
        <a:xfrm>
          <a:off x="0" y="0"/>
          <a:ext cx="0" cy="0"/>
          <a:chOff x="0" y="0"/>
          <a:chExt cx="0" cy="0"/>
        </a:xfrm>
      </p:grpSpPr>
      <p:sp>
        <p:nvSpPr>
          <p:cNvPr id="84" name="Google Shape;84;p1"/>
          <p:cNvSpPr txBox="1"/>
          <p:nvPr>
            <p:ph type="ctrTitle"/>
          </p:nvPr>
        </p:nvSpPr>
        <p:spPr>
          <a:xfrm>
            <a:off x="1421175" y="1005850"/>
            <a:ext cx="9246900" cy="20640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5400"/>
              <a:buFont typeface="Calibri"/>
              <a:buNone/>
            </a:pPr>
            <a:r>
              <a:rPr b="1" lang="en-GB" sz="5400"/>
              <a:t>Promoting Good Mental Health and Well-being</a:t>
            </a:r>
            <a:endParaRPr b="1" sz="5400"/>
          </a:p>
        </p:txBody>
      </p:sp>
      <p:sp>
        <p:nvSpPr>
          <p:cNvPr id="85" name="Google Shape;85;p1"/>
          <p:cNvSpPr txBox="1"/>
          <p:nvPr>
            <p:ph idx="1" type="subTitle"/>
          </p:nvPr>
        </p:nvSpPr>
        <p:spPr>
          <a:xfrm>
            <a:off x="932227" y="3762102"/>
            <a:ext cx="6239281" cy="2577737"/>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GB"/>
              <a:t>Here are some simple ideas and resources we use in school to support children of all ages. </a:t>
            </a:r>
            <a:endParaRPr/>
          </a:p>
          <a:p>
            <a:pPr indent="0" lvl="0" marL="0" rtl="0" algn="l">
              <a:lnSpc>
                <a:spcPct val="90000"/>
              </a:lnSpc>
              <a:spcBef>
                <a:spcPts val="1000"/>
              </a:spcBef>
              <a:spcAft>
                <a:spcPts val="0"/>
              </a:spcAft>
              <a:buClr>
                <a:schemeClr val="dk1"/>
              </a:buClr>
              <a:buSzPts val="2400"/>
              <a:buNone/>
            </a:pPr>
            <a:r>
              <a:rPr lang="en-GB"/>
              <a:t>They are to do with relaxation, positivity, mindfulness, promoting happiness and being thankful for what we have.</a:t>
            </a:r>
            <a:endParaRPr/>
          </a:p>
          <a:p>
            <a:pPr indent="0" lvl="0" marL="0" rtl="0" algn="l">
              <a:lnSpc>
                <a:spcPct val="90000"/>
              </a:lnSpc>
              <a:spcBef>
                <a:spcPts val="1000"/>
              </a:spcBef>
              <a:spcAft>
                <a:spcPts val="0"/>
              </a:spcAft>
              <a:buClr>
                <a:schemeClr val="dk1"/>
              </a:buClr>
              <a:buSzPts val="2400"/>
              <a:buNone/>
            </a:pPr>
            <a:r>
              <a:rPr lang="en-GB"/>
              <a:t>We hope they are of value to you at home too.</a:t>
            </a:r>
            <a:endParaRPr/>
          </a:p>
        </p:txBody>
      </p:sp>
      <p:pic>
        <p:nvPicPr>
          <p:cNvPr descr="2014 Fall Sociology I - The Collaboratory" id="86" name="Google Shape;86;p1"/>
          <p:cNvPicPr preferRelativeResize="0"/>
          <p:nvPr/>
        </p:nvPicPr>
        <p:blipFill rotWithShape="1">
          <a:blip r:embed="rId3">
            <a:alphaModFix/>
          </a:blip>
          <a:srcRect b="0" l="0" r="0" t="0"/>
          <a:stretch/>
        </p:blipFill>
        <p:spPr>
          <a:xfrm>
            <a:off x="7815943" y="3627120"/>
            <a:ext cx="3901440" cy="271272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0" name="Shape 90"/>
        <p:cNvGrpSpPr/>
        <p:nvPr/>
      </p:nvGrpSpPr>
      <p:grpSpPr>
        <a:xfrm>
          <a:off x="0" y="0"/>
          <a:ext cx="0" cy="0"/>
          <a:chOff x="0" y="0"/>
          <a:chExt cx="0" cy="0"/>
        </a:xfrm>
      </p:grpSpPr>
      <p:pic>
        <p:nvPicPr>
          <p:cNvPr id="91" name="Google Shape;91;p2"/>
          <p:cNvPicPr preferRelativeResize="0"/>
          <p:nvPr>
            <p:ph idx="1" type="body"/>
          </p:nvPr>
        </p:nvPicPr>
        <p:blipFill rotWithShape="1">
          <a:blip r:embed="rId3">
            <a:alphaModFix/>
          </a:blip>
          <a:srcRect b="0" l="0" r="0" t="0"/>
          <a:stretch/>
        </p:blipFill>
        <p:spPr>
          <a:xfrm>
            <a:off x="695597" y="325936"/>
            <a:ext cx="4819106" cy="6244268"/>
          </a:xfrm>
          <a:prstGeom prst="rect">
            <a:avLst/>
          </a:prstGeom>
          <a:noFill/>
          <a:ln>
            <a:noFill/>
          </a:ln>
        </p:spPr>
      </p:pic>
      <p:pic>
        <p:nvPicPr>
          <p:cNvPr id="92" name="Google Shape;92;p2"/>
          <p:cNvPicPr preferRelativeResize="0"/>
          <p:nvPr/>
        </p:nvPicPr>
        <p:blipFill rotWithShape="1">
          <a:blip r:embed="rId4">
            <a:alphaModFix/>
          </a:blip>
          <a:srcRect b="0" l="0" r="0" t="0"/>
          <a:stretch/>
        </p:blipFill>
        <p:spPr>
          <a:xfrm>
            <a:off x="6986326" y="2062162"/>
            <a:ext cx="3634049" cy="24967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6" name="Shape 96"/>
        <p:cNvGrpSpPr/>
        <p:nvPr/>
      </p:nvGrpSpPr>
      <p:grpSpPr>
        <a:xfrm>
          <a:off x="0" y="0"/>
          <a:ext cx="0" cy="0"/>
          <a:chOff x="0" y="0"/>
          <a:chExt cx="0" cy="0"/>
        </a:xfrm>
      </p:grpSpPr>
      <p:pic>
        <p:nvPicPr>
          <p:cNvPr id="97" name="Google Shape;97;p17"/>
          <p:cNvPicPr preferRelativeResize="0"/>
          <p:nvPr/>
        </p:nvPicPr>
        <p:blipFill rotWithShape="1">
          <a:blip r:embed="rId3">
            <a:alphaModFix/>
          </a:blip>
          <a:srcRect b="0" l="0" r="0" t="0"/>
          <a:stretch/>
        </p:blipFill>
        <p:spPr>
          <a:xfrm>
            <a:off x="2377439" y="705393"/>
            <a:ext cx="7773851" cy="5381897"/>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1" name="Shape 101"/>
        <p:cNvGrpSpPr/>
        <p:nvPr/>
      </p:nvGrpSpPr>
      <p:grpSpPr>
        <a:xfrm>
          <a:off x="0" y="0"/>
          <a:ext cx="0" cy="0"/>
          <a:chOff x="0" y="0"/>
          <a:chExt cx="0" cy="0"/>
        </a:xfrm>
      </p:grpSpPr>
      <p:pic>
        <p:nvPicPr>
          <p:cNvPr id="102" name="Google Shape;102;p3"/>
          <p:cNvPicPr preferRelativeResize="0"/>
          <p:nvPr/>
        </p:nvPicPr>
        <p:blipFill rotWithShape="1">
          <a:blip r:embed="rId3">
            <a:alphaModFix/>
          </a:blip>
          <a:srcRect b="0" l="5332" r="23428" t="0"/>
          <a:stretch/>
        </p:blipFill>
        <p:spPr>
          <a:xfrm rot="5400000">
            <a:off x="3106867" y="-1987647"/>
            <a:ext cx="5908602" cy="1076379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pic>
        <p:nvPicPr>
          <p:cNvPr id="107" name="Google Shape;107;p4"/>
          <p:cNvPicPr preferRelativeResize="0"/>
          <p:nvPr/>
        </p:nvPicPr>
        <p:blipFill rotWithShape="1">
          <a:blip r:embed="rId3">
            <a:alphaModFix/>
          </a:blip>
          <a:srcRect b="0" l="0" r="0" t="0"/>
          <a:stretch/>
        </p:blipFill>
        <p:spPr>
          <a:xfrm>
            <a:off x="640081" y="587828"/>
            <a:ext cx="10855233" cy="595666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1" name="Shape 111"/>
        <p:cNvGrpSpPr/>
        <p:nvPr/>
      </p:nvGrpSpPr>
      <p:grpSpPr>
        <a:xfrm>
          <a:off x="0" y="0"/>
          <a:ext cx="0" cy="0"/>
          <a:chOff x="0" y="0"/>
          <a:chExt cx="0" cy="0"/>
        </a:xfrm>
      </p:grpSpPr>
      <p:pic>
        <p:nvPicPr>
          <p:cNvPr id="112" name="Google Shape;112;p5"/>
          <p:cNvPicPr preferRelativeResize="0"/>
          <p:nvPr/>
        </p:nvPicPr>
        <p:blipFill rotWithShape="1">
          <a:blip r:embed="rId3">
            <a:alphaModFix/>
          </a:blip>
          <a:srcRect b="0" l="0" r="0" t="0"/>
          <a:stretch/>
        </p:blipFill>
        <p:spPr>
          <a:xfrm>
            <a:off x="640080" y="404949"/>
            <a:ext cx="10855234" cy="599585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6" name="Shape 116"/>
        <p:cNvGrpSpPr/>
        <p:nvPr/>
      </p:nvGrpSpPr>
      <p:grpSpPr>
        <a:xfrm>
          <a:off x="0" y="0"/>
          <a:ext cx="0" cy="0"/>
          <a:chOff x="0" y="0"/>
          <a:chExt cx="0" cy="0"/>
        </a:xfrm>
      </p:grpSpPr>
      <p:pic>
        <p:nvPicPr>
          <p:cNvPr id="117" name="Google Shape;117;p6"/>
          <p:cNvPicPr preferRelativeResize="0"/>
          <p:nvPr/>
        </p:nvPicPr>
        <p:blipFill rotWithShape="1">
          <a:blip r:embed="rId3">
            <a:alphaModFix/>
          </a:blip>
          <a:srcRect b="0" l="0" r="0" t="0"/>
          <a:stretch/>
        </p:blipFill>
        <p:spPr>
          <a:xfrm rot="5400000">
            <a:off x="2945675" y="-2005149"/>
            <a:ext cx="6270171" cy="1090748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1" name="Shape 121"/>
        <p:cNvGrpSpPr/>
        <p:nvPr/>
      </p:nvGrpSpPr>
      <p:grpSpPr>
        <a:xfrm>
          <a:off x="0" y="0"/>
          <a:ext cx="0" cy="0"/>
          <a:chOff x="0" y="0"/>
          <a:chExt cx="0" cy="0"/>
        </a:xfrm>
      </p:grpSpPr>
      <p:pic>
        <p:nvPicPr>
          <p:cNvPr id="122" name="Google Shape;122;p7"/>
          <p:cNvPicPr preferRelativeResize="0"/>
          <p:nvPr/>
        </p:nvPicPr>
        <p:blipFill rotWithShape="1">
          <a:blip r:embed="rId3">
            <a:alphaModFix/>
          </a:blip>
          <a:srcRect b="0" l="0" r="0" t="0"/>
          <a:stretch/>
        </p:blipFill>
        <p:spPr>
          <a:xfrm>
            <a:off x="901337" y="365760"/>
            <a:ext cx="10345783" cy="621792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6" name="Shape 126"/>
        <p:cNvGrpSpPr/>
        <p:nvPr/>
      </p:nvGrpSpPr>
      <p:grpSpPr>
        <a:xfrm>
          <a:off x="0" y="0"/>
          <a:ext cx="0" cy="0"/>
          <a:chOff x="0" y="0"/>
          <a:chExt cx="0" cy="0"/>
        </a:xfrm>
      </p:grpSpPr>
      <p:pic>
        <p:nvPicPr>
          <p:cNvPr id="127" name="Google Shape;127;p8"/>
          <p:cNvPicPr preferRelativeResize="0"/>
          <p:nvPr/>
        </p:nvPicPr>
        <p:blipFill rotWithShape="1">
          <a:blip r:embed="rId3">
            <a:alphaModFix/>
          </a:blip>
          <a:srcRect b="0" l="0" r="0" t="0"/>
          <a:stretch/>
        </p:blipFill>
        <p:spPr>
          <a:xfrm>
            <a:off x="849086" y="404949"/>
            <a:ext cx="10189027" cy="599585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1" name="Shape 131"/>
        <p:cNvGrpSpPr/>
        <p:nvPr/>
      </p:nvGrpSpPr>
      <p:grpSpPr>
        <a:xfrm>
          <a:off x="0" y="0"/>
          <a:ext cx="0" cy="0"/>
          <a:chOff x="0" y="0"/>
          <a:chExt cx="0" cy="0"/>
        </a:xfrm>
      </p:grpSpPr>
      <p:pic>
        <p:nvPicPr>
          <p:cNvPr id="132" name="Google Shape;132;p9"/>
          <p:cNvPicPr preferRelativeResize="0"/>
          <p:nvPr/>
        </p:nvPicPr>
        <p:blipFill rotWithShape="1">
          <a:blip r:embed="rId3">
            <a:alphaModFix/>
          </a:blip>
          <a:srcRect b="0" l="0" r="0" t="0"/>
          <a:stretch/>
        </p:blipFill>
        <p:spPr>
          <a:xfrm>
            <a:off x="543861" y="352698"/>
            <a:ext cx="11016769" cy="619179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6" name="Shape 136"/>
        <p:cNvGrpSpPr/>
        <p:nvPr/>
      </p:nvGrpSpPr>
      <p:grpSpPr>
        <a:xfrm>
          <a:off x="0" y="0"/>
          <a:ext cx="0" cy="0"/>
          <a:chOff x="0" y="0"/>
          <a:chExt cx="0" cy="0"/>
        </a:xfrm>
      </p:grpSpPr>
      <p:pic>
        <p:nvPicPr>
          <p:cNvPr id="137" name="Google Shape;137;p10"/>
          <p:cNvPicPr preferRelativeResize="0"/>
          <p:nvPr/>
        </p:nvPicPr>
        <p:blipFill rotWithShape="1">
          <a:blip r:embed="rId3">
            <a:alphaModFix/>
          </a:blip>
          <a:srcRect b="0" l="0" r="0" t="0"/>
          <a:stretch/>
        </p:blipFill>
        <p:spPr>
          <a:xfrm>
            <a:off x="692331" y="418010"/>
            <a:ext cx="10659292" cy="607422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1" name="Shape 141"/>
        <p:cNvGrpSpPr/>
        <p:nvPr/>
      </p:nvGrpSpPr>
      <p:grpSpPr>
        <a:xfrm>
          <a:off x="0" y="0"/>
          <a:ext cx="0" cy="0"/>
          <a:chOff x="0" y="0"/>
          <a:chExt cx="0" cy="0"/>
        </a:xfrm>
      </p:grpSpPr>
      <p:pic>
        <p:nvPicPr>
          <p:cNvPr id="142" name="Google Shape;142;p11"/>
          <p:cNvPicPr preferRelativeResize="0"/>
          <p:nvPr/>
        </p:nvPicPr>
        <p:blipFill rotWithShape="1">
          <a:blip r:embed="rId3">
            <a:alphaModFix/>
          </a:blip>
          <a:srcRect b="0" l="0" r="0" t="0"/>
          <a:stretch/>
        </p:blipFill>
        <p:spPr>
          <a:xfrm>
            <a:off x="757646" y="522516"/>
            <a:ext cx="10724606" cy="582603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6" name="Shape 146"/>
        <p:cNvGrpSpPr/>
        <p:nvPr/>
      </p:nvGrpSpPr>
      <p:grpSpPr>
        <a:xfrm>
          <a:off x="0" y="0"/>
          <a:ext cx="0" cy="0"/>
          <a:chOff x="0" y="0"/>
          <a:chExt cx="0" cy="0"/>
        </a:xfrm>
      </p:grpSpPr>
      <p:pic>
        <p:nvPicPr>
          <p:cNvPr id="147" name="Google Shape;147;p12"/>
          <p:cNvPicPr preferRelativeResize="0"/>
          <p:nvPr/>
        </p:nvPicPr>
        <p:blipFill rotWithShape="1">
          <a:blip r:embed="rId3">
            <a:alphaModFix/>
          </a:blip>
          <a:srcRect b="0" l="0" r="0" t="0"/>
          <a:stretch/>
        </p:blipFill>
        <p:spPr>
          <a:xfrm>
            <a:off x="613951" y="1469106"/>
            <a:ext cx="10985864" cy="4879443"/>
          </a:xfrm>
          <a:prstGeom prst="rect">
            <a:avLst/>
          </a:prstGeom>
          <a:noFill/>
          <a:ln>
            <a:noFill/>
          </a:ln>
        </p:spPr>
      </p:pic>
      <p:sp>
        <p:nvSpPr>
          <p:cNvPr id="148" name="Google Shape;148;p12"/>
          <p:cNvSpPr txBox="1"/>
          <p:nvPr/>
        </p:nvSpPr>
        <p:spPr>
          <a:xfrm>
            <a:off x="613951" y="391888"/>
            <a:ext cx="10985863" cy="1077218"/>
          </a:xfrm>
          <a:prstGeom prst="rect">
            <a:avLst/>
          </a:prstGeom>
          <a:solidFill>
            <a:srgbClr val="92D050"/>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3200" u="none" cap="none" strike="noStrike">
                <a:solidFill>
                  <a:schemeClr val="lt1"/>
                </a:solidFill>
                <a:latin typeface="Calibri"/>
                <a:ea typeface="Calibri"/>
                <a:cs typeface="Calibri"/>
                <a:sym typeface="Calibri"/>
              </a:rPr>
              <a:t>More calm-down strategies…choose the ones that feel right for you. Everyone is different!</a:t>
            </a:r>
            <a:endParaRPr sz="3200">
              <a:solidFill>
                <a:schemeClr val="lt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2" name="Shape 152"/>
        <p:cNvGrpSpPr/>
        <p:nvPr/>
      </p:nvGrpSpPr>
      <p:grpSpPr>
        <a:xfrm>
          <a:off x="0" y="0"/>
          <a:ext cx="0" cy="0"/>
          <a:chOff x="0" y="0"/>
          <a:chExt cx="0" cy="0"/>
        </a:xfrm>
      </p:grpSpPr>
      <p:pic>
        <p:nvPicPr>
          <p:cNvPr id="153" name="Google Shape;153;p13"/>
          <p:cNvPicPr preferRelativeResize="0"/>
          <p:nvPr/>
        </p:nvPicPr>
        <p:blipFill rotWithShape="1">
          <a:blip r:embed="rId3">
            <a:alphaModFix/>
          </a:blip>
          <a:srcRect b="0" l="0" r="0" t="0"/>
          <a:stretch/>
        </p:blipFill>
        <p:spPr>
          <a:xfrm>
            <a:off x="2834640" y="209007"/>
            <a:ext cx="8438606" cy="6483192"/>
          </a:xfrm>
          <a:prstGeom prst="rect">
            <a:avLst/>
          </a:prstGeom>
          <a:noFill/>
          <a:ln>
            <a:noFill/>
          </a:ln>
        </p:spPr>
      </p:pic>
      <p:sp>
        <p:nvSpPr>
          <p:cNvPr id="154" name="Google Shape;154;p13"/>
          <p:cNvSpPr txBox="1"/>
          <p:nvPr/>
        </p:nvSpPr>
        <p:spPr>
          <a:xfrm>
            <a:off x="627017" y="788335"/>
            <a:ext cx="1724298" cy="563231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u="sng">
                <a:solidFill>
                  <a:schemeClr val="dk1"/>
                </a:solidFill>
                <a:latin typeface="Calibri"/>
                <a:ea typeface="Calibri"/>
                <a:cs typeface="Calibri"/>
                <a:sym typeface="Calibri"/>
              </a:rPr>
              <a:t>Breathing</a:t>
            </a:r>
            <a:endParaRPr/>
          </a:p>
          <a:p>
            <a:pPr indent="0" lvl="0" marL="0" marR="0" rtl="0" algn="l">
              <a:spcBef>
                <a:spcPts val="0"/>
              </a:spcBef>
              <a:spcAft>
                <a:spcPts val="0"/>
              </a:spcAft>
              <a:buNone/>
            </a:pPr>
            <a:r>
              <a:rPr b="1" lang="en-GB" sz="2000">
                <a:solidFill>
                  <a:schemeClr val="dk1"/>
                </a:solidFill>
                <a:latin typeface="Calibri"/>
                <a:ea typeface="Calibri"/>
                <a:cs typeface="Calibri"/>
                <a:sym typeface="Calibri"/>
              </a:rPr>
              <a:t> </a:t>
            </a:r>
            <a:endParaRPr/>
          </a:p>
          <a:p>
            <a:pPr indent="0" lvl="0" marL="0" marR="0" rtl="0" algn="l">
              <a:spcBef>
                <a:spcPts val="0"/>
              </a:spcBef>
              <a:spcAft>
                <a:spcPts val="0"/>
              </a:spcAft>
              <a:buNone/>
            </a:pPr>
            <a:r>
              <a:rPr b="1" lang="en-GB" sz="2000">
                <a:solidFill>
                  <a:schemeClr val="dk1"/>
                </a:solidFill>
                <a:latin typeface="Calibri"/>
                <a:ea typeface="Calibri"/>
                <a:cs typeface="Calibri"/>
                <a:sym typeface="Calibri"/>
              </a:rPr>
              <a:t>Using the breath is a powerful way to calm and control our emotions.</a:t>
            </a:r>
            <a:endParaRPr/>
          </a:p>
          <a:p>
            <a:pPr indent="0" lvl="0" marL="0" marR="0" rtl="0" algn="l">
              <a:spcBef>
                <a:spcPts val="0"/>
              </a:spcBef>
              <a:spcAft>
                <a:spcPts val="0"/>
              </a:spcAft>
              <a:buNone/>
            </a:pPr>
            <a:r>
              <a:rPr b="1" lang="en-GB" sz="2000">
                <a:solidFill>
                  <a:schemeClr val="dk1"/>
                </a:solidFill>
                <a:latin typeface="Calibri"/>
                <a:ea typeface="Calibri"/>
                <a:cs typeface="Calibri"/>
                <a:sym typeface="Calibri"/>
              </a:rPr>
              <a:t>Practise these breathing exercises daily …it takes a while to get the hang of, but is a fantastic tool in your toolkit of wellbeing.</a:t>
            </a:r>
            <a:endParaRPr b="1" sz="20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8" name="Shape 158"/>
        <p:cNvGrpSpPr/>
        <p:nvPr/>
      </p:nvGrpSpPr>
      <p:grpSpPr>
        <a:xfrm>
          <a:off x="0" y="0"/>
          <a:ext cx="0" cy="0"/>
          <a:chOff x="0" y="0"/>
          <a:chExt cx="0" cy="0"/>
        </a:xfrm>
      </p:grpSpPr>
      <p:pic>
        <p:nvPicPr>
          <p:cNvPr id="159" name="Google Shape;159;p14"/>
          <p:cNvPicPr preferRelativeResize="0"/>
          <p:nvPr/>
        </p:nvPicPr>
        <p:blipFill rotWithShape="1">
          <a:blip r:embed="rId3">
            <a:alphaModFix/>
          </a:blip>
          <a:srcRect b="1235" l="0" r="0" t="0"/>
          <a:stretch/>
        </p:blipFill>
        <p:spPr>
          <a:xfrm>
            <a:off x="6389233" y="331777"/>
            <a:ext cx="4230869" cy="6016772"/>
          </a:xfrm>
          <a:prstGeom prst="rect">
            <a:avLst/>
          </a:prstGeom>
          <a:noFill/>
          <a:ln>
            <a:noFill/>
          </a:ln>
        </p:spPr>
      </p:pic>
      <p:pic>
        <p:nvPicPr>
          <p:cNvPr id="160" name="Google Shape;160;p14"/>
          <p:cNvPicPr preferRelativeResize="0"/>
          <p:nvPr/>
        </p:nvPicPr>
        <p:blipFill rotWithShape="1">
          <a:blip r:embed="rId4">
            <a:alphaModFix/>
          </a:blip>
          <a:srcRect b="0" l="0" r="0" t="0"/>
          <a:stretch/>
        </p:blipFill>
        <p:spPr>
          <a:xfrm>
            <a:off x="1298938" y="3452949"/>
            <a:ext cx="4133850" cy="2895600"/>
          </a:xfrm>
          <a:prstGeom prst="rect">
            <a:avLst/>
          </a:prstGeom>
          <a:noFill/>
          <a:ln>
            <a:noFill/>
          </a:ln>
        </p:spPr>
      </p:pic>
      <p:sp>
        <p:nvSpPr>
          <p:cNvPr id="161" name="Google Shape;161;p14"/>
          <p:cNvSpPr txBox="1"/>
          <p:nvPr/>
        </p:nvSpPr>
        <p:spPr>
          <a:xfrm>
            <a:off x="1515291" y="744583"/>
            <a:ext cx="2730138" cy="175432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u="sng">
                <a:solidFill>
                  <a:schemeClr val="dk1"/>
                </a:solidFill>
                <a:latin typeface="Calibri"/>
                <a:ea typeface="Calibri"/>
                <a:cs typeface="Calibri"/>
                <a:sym typeface="Calibri"/>
              </a:rPr>
              <a:t>Try some Yoga!</a:t>
            </a:r>
            <a:endParaRPr/>
          </a:p>
          <a:p>
            <a:pPr indent="0" lvl="0" marL="0" marR="0" rtl="0" algn="l">
              <a:spcBef>
                <a:spcPts val="0"/>
              </a:spcBef>
              <a:spcAft>
                <a:spcPts val="0"/>
              </a:spcAft>
              <a:buNone/>
            </a:pPr>
            <a:r>
              <a:t/>
            </a:r>
            <a:endParaRPr b="1" sz="1800" u="sng">
              <a:solidFill>
                <a:schemeClr val="dk1"/>
              </a:solidFill>
              <a:latin typeface="Calibri"/>
              <a:ea typeface="Calibri"/>
              <a:cs typeface="Calibri"/>
              <a:sym typeface="Calibri"/>
            </a:endParaRPr>
          </a:p>
          <a:p>
            <a:pPr indent="0" lvl="0" marL="0" marR="0" rtl="0" algn="l">
              <a:spcBef>
                <a:spcPts val="0"/>
              </a:spcBef>
              <a:spcAft>
                <a:spcPts val="0"/>
              </a:spcAft>
              <a:buNone/>
            </a:pPr>
            <a:r>
              <a:rPr b="1" lang="en-GB" sz="1800">
                <a:solidFill>
                  <a:schemeClr val="dk1"/>
                </a:solidFill>
                <a:latin typeface="Calibri"/>
                <a:ea typeface="Calibri"/>
                <a:cs typeface="Calibri"/>
                <a:sym typeface="Calibri"/>
              </a:rPr>
              <a:t>Here are 5 simple yoga poses to do to help build positivity, strength and inner peace.</a:t>
            </a:r>
            <a:endParaRPr b="1" sz="18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5" name="Shape 165"/>
        <p:cNvGrpSpPr/>
        <p:nvPr/>
      </p:nvGrpSpPr>
      <p:grpSpPr>
        <a:xfrm>
          <a:off x="0" y="0"/>
          <a:ext cx="0" cy="0"/>
          <a:chOff x="0" y="0"/>
          <a:chExt cx="0" cy="0"/>
        </a:xfrm>
      </p:grpSpPr>
      <p:pic>
        <p:nvPicPr>
          <p:cNvPr id="166" name="Google Shape;166;p15"/>
          <p:cNvPicPr preferRelativeResize="0"/>
          <p:nvPr/>
        </p:nvPicPr>
        <p:blipFill rotWithShape="1">
          <a:blip r:embed="rId3">
            <a:alphaModFix/>
          </a:blip>
          <a:srcRect b="0" l="0" r="0" t="0"/>
          <a:stretch/>
        </p:blipFill>
        <p:spPr>
          <a:xfrm>
            <a:off x="2259876" y="393109"/>
            <a:ext cx="8645842" cy="6094288"/>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0" name="Shape 170"/>
        <p:cNvGrpSpPr/>
        <p:nvPr/>
      </p:nvGrpSpPr>
      <p:grpSpPr>
        <a:xfrm>
          <a:off x="0" y="0"/>
          <a:ext cx="0" cy="0"/>
          <a:chOff x="0" y="0"/>
          <a:chExt cx="0" cy="0"/>
        </a:xfrm>
      </p:grpSpPr>
      <p:pic>
        <p:nvPicPr>
          <p:cNvPr id="171" name="Google Shape;171;p16"/>
          <p:cNvPicPr preferRelativeResize="0"/>
          <p:nvPr/>
        </p:nvPicPr>
        <p:blipFill rotWithShape="1">
          <a:blip r:embed="rId3">
            <a:alphaModFix/>
          </a:blip>
          <a:srcRect b="0" l="0" r="0" t="0"/>
          <a:stretch/>
        </p:blipFill>
        <p:spPr>
          <a:xfrm>
            <a:off x="470263" y="365125"/>
            <a:ext cx="4049485" cy="6218404"/>
          </a:xfrm>
          <a:prstGeom prst="rect">
            <a:avLst/>
          </a:prstGeom>
          <a:noFill/>
          <a:ln>
            <a:noFill/>
          </a:ln>
        </p:spPr>
      </p:pic>
      <p:pic>
        <p:nvPicPr>
          <p:cNvPr id="172" name="Google Shape;172;p16"/>
          <p:cNvPicPr preferRelativeResize="0"/>
          <p:nvPr/>
        </p:nvPicPr>
        <p:blipFill rotWithShape="1">
          <a:blip r:embed="rId4">
            <a:alphaModFix/>
          </a:blip>
          <a:srcRect b="0" l="0" r="0" t="0"/>
          <a:stretch/>
        </p:blipFill>
        <p:spPr>
          <a:xfrm>
            <a:off x="5353992" y="1748382"/>
            <a:ext cx="6112475" cy="3163253"/>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6" name="Shape 176"/>
        <p:cNvGrpSpPr/>
        <p:nvPr/>
      </p:nvGrpSpPr>
      <p:grpSpPr>
        <a:xfrm>
          <a:off x="0" y="0"/>
          <a:ext cx="0" cy="0"/>
          <a:chOff x="0" y="0"/>
          <a:chExt cx="0" cy="0"/>
        </a:xfrm>
      </p:grpSpPr>
      <p:sp>
        <p:nvSpPr>
          <p:cNvPr id="177" name="Google Shape;177;p18"/>
          <p:cNvSpPr txBox="1"/>
          <p:nvPr/>
        </p:nvSpPr>
        <p:spPr>
          <a:xfrm>
            <a:off x="1371600" y="2042000"/>
            <a:ext cx="8758500" cy="4725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u="sng">
                <a:solidFill>
                  <a:srgbClr val="0070C0"/>
                </a:solidFill>
                <a:latin typeface="Calibri"/>
                <a:ea typeface="Calibri"/>
                <a:cs typeface="Calibri"/>
                <a:sym typeface="Calibri"/>
                <a:hlinkClick r:id="rId3"/>
              </a:rPr>
              <a:t>www.schoolwellbeing.co.uk</a:t>
            </a:r>
            <a:endParaRPr sz="1800">
              <a:solidFill>
                <a:srgbClr val="0070C0"/>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GB" sz="1800" u="sng">
                <a:solidFill>
                  <a:schemeClr val="dk1"/>
                </a:solidFill>
                <a:latin typeface="Calibri"/>
                <a:ea typeface="Calibri"/>
                <a:cs typeface="Calibri"/>
                <a:sym typeface="Calibri"/>
                <a:hlinkClick r:id="rId4"/>
              </a:rPr>
              <a:t>www.annafreud.org</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GB" sz="1800" u="sng">
                <a:solidFill>
                  <a:schemeClr val="dk1"/>
                </a:solidFill>
                <a:latin typeface="Calibri"/>
                <a:ea typeface="Calibri"/>
                <a:cs typeface="Calibri"/>
                <a:sym typeface="Calibri"/>
                <a:hlinkClick r:id="rId5"/>
              </a:rPr>
              <a:t>www.childline.org.uk</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GB" sz="1800" u="sng">
                <a:solidFill>
                  <a:schemeClr val="dk1"/>
                </a:solidFill>
                <a:latin typeface="Calibri"/>
                <a:ea typeface="Calibri"/>
                <a:cs typeface="Calibri"/>
                <a:sym typeface="Calibri"/>
                <a:hlinkClick r:id="rId6"/>
              </a:rPr>
              <a:t>www.actionforchildren.org.uk</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GB" sz="1800" u="sng">
                <a:solidFill>
                  <a:schemeClr val="dk1"/>
                </a:solidFill>
                <a:latin typeface="Calibri"/>
                <a:ea typeface="Calibri"/>
                <a:cs typeface="Calibri"/>
                <a:sym typeface="Calibri"/>
                <a:hlinkClick r:id="rId7"/>
              </a:rPr>
              <a:t>www.nhs.uk/oneyou/every-mind-matters</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Clr>
                <a:schemeClr val="dk1"/>
              </a:buClr>
              <a:buSzPts val="1100"/>
              <a:buFont typeface="Arial"/>
              <a:buNone/>
            </a:pPr>
            <a:r>
              <a:rPr lang="en-GB" sz="1800">
                <a:solidFill>
                  <a:schemeClr val="dk1"/>
                </a:solidFill>
                <a:latin typeface="Calibri"/>
                <a:ea typeface="Calibri"/>
                <a:cs typeface="Calibri"/>
                <a:sym typeface="Calibri"/>
              </a:rPr>
              <a:t>You can access educational resources on rail safety via</a:t>
            </a:r>
            <a:endParaRPr sz="1800">
              <a:solidFill>
                <a:schemeClr val="dk1"/>
              </a:solidFill>
              <a:latin typeface="Calibri"/>
              <a:ea typeface="Calibri"/>
              <a:cs typeface="Calibri"/>
              <a:sym typeface="Calibri"/>
            </a:endParaRPr>
          </a:p>
          <a:p>
            <a:pPr indent="0" lvl="0" marL="0" marR="0" rtl="0" algn="l">
              <a:spcBef>
                <a:spcPts val="0"/>
              </a:spcBef>
              <a:spcAft>
                <a:spcPts val="0"/>
              </a:spcAft>
              <a:buSzPts val="1100"/>
              <a:buNone/>
            </a:pPr>
            <a:r>
              <a:rPr lang="en-GB" sz="1800" u="sng">
                <a:solidFill>
                  <a:schemeClr val="hlink"/>
                </a:solidFill>
                <a:latin typeface="Calibri"/>
                <a:ea typeface="Calibri"/>
                <a:cs typeface="Calibri"/>
                <a:sym typeface="Calibri"/>
                <a:hlinkClick r:id="rId8"/>
              </a:rPr>
              <a:t>https://www.networkrail.co.uk/communities/safety-in-the-community#</a:t>
            </a:r>
            <a:endParaRPr sz="1800">
              <a:solidFill>
                <a:schemeClr val="dk1"/>
              </a:solidFill>
              <a:latin typeface="Calibri"/>
              <a:ea typeface="Calibri"/>
              <a:cs typeface="Calibri"/>
              <a:sym typeface="Calibri"/>
            </a:endParaRPr>
          </a:p>
          <a:p>
            <a:pPr indent="0" lvl="0" marL="0" marR="0" rtl="0" algn="l">
              <a:spcBef>
                <a:spcPts val="0"/>
              </a:spcBef>
              <a:spcAft>
                <a:spcPts val="0"/>
              </a:spcAft>
              <a:buClr>
                <a:schemeClr val="dk1"/>
              </a:buClr>
              <a:buSzPts val="1100"/>
              <a:buFont typeface="Arial"/>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SzPts val="1100"/>
              <a:buNone/>
            </a:pPr>
            <a:r>
              <a:rPr lang="en-GB" sz="1800">
                <a:solidFill>
                  <a:schemeClr val="dk1"/>
                </a:solidFill>
                <a:latin typeface="Calibri"/>
                <a:ea typeface="Calibri"/>
                <a:cs typeface="Calibri"/>
                <a:sym typeface="Calibri"/>
              </a:rPr>
              <a:t>For younger children Network Rail created our ‘Stay safe with Thomas’ story book which you can download for free on </a:t>
            </a:r>
            <a:r>
              <a:rPr lang="en-GB" sz="1800" u="sng">
                <a:solidFill>
                  <a:schemeClr val="hlink"/>
                </a:solidFill>
                <a:latin typeface="Calibri"/>
                <a:ea typeface="Calibri"/>
                <a:cs typeface="Calibri"/>
                <a:sym typeface="Calibri"/>
                <a:hlinkClick r:id="rId9"/>
              </a:rPr>
              <a:t>www.networkrail.co.uk/Thomas</a:t>
            </a:r>
            <a:endParaRPr sz="1800">
              <a:solidFill>
                <a:schemeClr val="dk1"/>
              </a:solidFill>
              <a:latin typeface="Calibri"/>
              <a:ea typeface="Calibri"/>
              <a:cs typeface="Calibri"/>
              <a:sym typeface="Calibri"/>
            </a:endParaRPr>
          </a:p>
          <a:p>
            <a:pPr indent="0" lvl="0" marL="0" marR="0" rtl="0" algn="l">
              <a:spcBef>
                <a:spcPts val="0"/>
              </a:spcBef>
              <a:spcAft>
                <a:spcPts val="0"/>
              </a:spcAft>
              <a:buSzPts val="1100"/>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SzPts val="1100"/>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SzPts val="1100"/>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Clr>
                <a:schemeClr val="dk1"/>
              </a:buClr>
              <a:buSzPts val="1100"/>
              <a:buFont typeface="Arial"/>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Clr>
                <a:schemeClr val="dk1"/>
              </a:buClr>
              <a:buSzPts val="1100"/>
              <a:buFont typeface="Arial"/>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78" name="Google Shape;178;p18"/>
          <p:cNvSpPr/>
          <p:nvPr/>
        </p:nvSpPr>
        <p:spPr>
          <a:xfrm>
            <a:off x="3048000" y="2967335"/>
            <a:ext cx="6096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79" name="Google Shape;179;p18"/>
          <p:cNvSpPr/>
          <p:nvPr/>
        </p:nvSpPr>
        <p:spPr>
          <a:xfrm>
            <a:off x="1371599" y="472329"/>
            <a:ext cx="9744891"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3200">
                <a:solidFill>
                  <a:schemeClr val="dk1"/>
                </a:solidFill>
                <a:latin typeface="Calibri"/>
                <a:ea typeface="Calibri"/>
                <a:cs typeface="Calibri"/>
                <a:sym typeface="Calibri"/>
              </a:rPr>
              <a:t>Here are just a few of the many websites that offer guidance and support on mental health, safety and well-being for children and parents.</a:t>
            </a:r>
            <a:endParaRPr sz="3200">
              <a:solidFill>
                <a:schemeClr val="dk1"/>
              </a:solidFill>
              <a:latin typeface="Calibri"/>
              <a:ea typeface="Calibri"/>
              <a:cs typeface="Calibri"/>
              <a:sym typeface="Calibri"/>
            </a:endParaRPr>
          </a:p>
        </p:txBody>
      </p:sp>
      <p:pic>
        <p:nvPicPr>
          <p:cNvPr id="180" name="Google Shape;180;p18"/>
          <p:cNvPicPr preferRelativeResize="0"/>
          <p:nvPr/>
        </p:nvPicPr>
        <p:blipFill rotWithShape="1">
          <a:blip r:embed="rId10">
            <a:alphaModFix/>
          </a:blip>
          <a:srcRect b="0" l="0" r="0" t="0"/>
          <a:stretch/>
        </p:blipFill>
        <p:spPr>
          <a:xfrm>
            <a:off x="8910954" y="2042010"/>
            <a:ext cx="2578009" cy="2927570"/>
          </a:xfrm>
          <a:prstGeom prst="rect">
            <a:avLst/>
          </a:prstGeom>
          <a:noFill/>
          <a:ln>
            <a:noFill/>
          </a:ln>
        </p:spPr>
      </p:pic>
      <p:pic>
        <p:nvPicPr>
          <p:cNvPr id="181" name="Google Shape;181;p18"/>
          <p:cNvPicPr preferRelativeResize="0"/>
          <p:nvPr/>
        </p:nvPicPr>
        <p:blipFill rotWithShape="1">
          <a:blip r:embed="rId11">
            <a:alphaModFix/>
          </a:blip>
          <a:srcRect b="0" l="0" r="0" t="0"/>
          <a:stretch/>
        </p:blipFill>
        <p:spPr>
          <a:xfrm>
            <a:off x="5350328" y="2041989"/>
            <a:ext cx="2892064" cy="1844373"/>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5" name="Shape 185"/>
        <p:cNvGrpSpPr/>
        <p:nvPr/>
      </p:nvGrpSpPr>
      <p:grpSpPr>
        <a:xfrm>
          <a:off x="0" y="0"/>
          <a:ext cx="0" cy="0"/>
          <a:chOff x="0" y="0"/>
          <a:chExt cx="0" cy="0"/>
        </a:xfrm>
      </p:grpSpPr>
      <p:sp>
        <p:nvSpPr>
          <p:cNvPr id="186" name="Google Shape;186;g74dd566908_0_88"/>
          <p:cNvSpPr txBox="1"/>
          <p:nvPr/>
        </p:nvSpPr>
        <p:spPr>
          <a:xfrm>
            <a:off x="1074125" y="438000"/>
            <a:ext cx="7176300" cy="598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SzPts val="1100"/>
              <a:buNone/>
            </a:pPr>
            <a:r>
              <a:rPr lang="en-GB" sz="3000">
                <a:solidFill>
                  <a:schemeClr val="dk1"/>
                </a:solidFill>
                <a:latin typeface="Calibri"/>
                <a:ea typeface="Calibri"/>
                <a:cs typeface="Calibri"/>
                <a:sym typeface="Calibri"/>
              </a:rPr>
              <a:t>The PE section on the  </a:t>
            </a:r>
            <a:r>
              <a:rPr b="1" lang="en-GB" sz="3000">
                <a:solidFill>
                  <a:schemeClr val="dk1"/>
                </a:solidFill>
                <a:latin typeface="Calibri"/>
                <a:ea typeface="Calibri"/>
                <a:cs typeface="Calibri"/>
                <a:sym typeface="Calibri"/>
              </a:rPr>
              <a:t>BBC Bitesize </a:t>
            </a:r>
            <a:r>
              <a:rPr lang="en-GB" sz="3000">
                <a:solidFill>
                  <a:schemeClr val="dk1"/>
                </a:solidFill>
                <a:latin typeface="Calibri"/>
                <a:ea typeface="Calibri"/>
                <a:cs typeface="Calibri"/>
                <a:sym typeface="Calibri"/>
              </a:rPr>
              <a:t>website includes a weekly mental well-being activity for children. </a:t>
            </a:r>
            <a:endParaRPr sz="3000">
              <a:solidFill>
                <a:schemeClr val="dk1"/>
              </a:solidFill>
              <a:latin typeface="Calibri"/>
              <a:ea typeface="Calibri"/>
              <a:cs typeface="Calibri"/>
              <a:sym typeface="Calibri"/>
            </a:endParaRPr>
          </a:p>
          <a:p>
            <a:pPr indent="0" lvl="0" marL="0" marR="0" rtl="0" algn="l">
              <a:spcBef>
                <a:spcPts val="0"/>
              </a:spcBef>
              <a:spcAft>
                <a:spcPts val="0"/>
              </a:spcAft>
              <a:buSzPts val="1100"/>
              <a:buNone/>
            </a:pPr>
            <a:r>
              <a:rPr lang="en-GB" sz="3000">
                <a:solidFill>
                  <a:schemeClr val="dk1"/>
                </a:solidFill>
                <a:latin typeface="Calibri"/>
                <a:ea typeface="Calibri"/>
                <a:cs typeface="Calibri"/>
                <a:sym typeface="Calibri"/>
              </a:rPr>
              <a:t>Just copy the link to access:</a:t>
            </a:r>
            <a:endParaRPr sz="3000">
              <a:solidFill>
                <a:schemeClr val="dk1"/>
              </a:solidFill>
              <a:latin typeface="Calibri"/>
              <a:ea typeface="Calibri"/>
              <a:cs typeface="Calibri"/>
              <a:sym typeface="Calibri"/>
            </a:endParaRPr>
          </a:p>
          <a:p>
            <a:pPr indent="0" lvl="0" marL="0" marR="0" rtl="0" algn="l">
              <a:spcBef>
                <a:spcPts val="0"/>
              </a:spcBef>
              <a:spcAft>
                <a:spcPts val="0"/>
              </a:spcAft>
              <a:buSzPts val="1100"/>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SzPts val="1100"/>
              <a:buNone/>
            </a:pPr>
            <a:r>
              <a:rPr b="1" lang="en-GB" sz="2400">
                <a:solidFill>
                  <a:schemeClr val="dk1"/>
                </a:solidFill>
                <a:latin typeface="Calibri"/>
                <a:ea typeface="Calibri"/>
                <a:cs typeface="Calibri"/>
                <a:sym typeface="Calibri"/>
              </a:rPr>
              <a:t>KS1 (Years 1 &amp; 2)</a:t>
            </a:r>
            <a:endParaRPr b="1" sz="2400">
              <a:solidFill>
                <a:schemeClr val="dk1"/>
              </a:solidFill>
              <a:latin typeface="Calibri"/>
              <a:ea typeface="Calibri"/>
              <a:cs typeface="Calibri"/>
              <a:sym typeface="Calibri"/>
            </a:endParaRPr>
          </a:p>
          <a:p>
            <a:pPr indent="0" lvl="0" marL="0" marR="0" rtl="0" algn="l">
              <a:spcBef>
                <a:spcPts val="0"/>
              </a:spcBef>
              <a:spcAft>
                <a:spcPts val="0"/>
              </a:spcAft>
              <a:buSzPts val="1100"/>
              <a:buNone/>
            </a:pPr>
            <a:r>
              <a:rPr lang="en-GB" sz="1800" u="sng">
                <a:solidFill>
                  <a:schemeClr val="hlink"/>
                </a:solidFill>
                <a:latin typeface="Calibri"/>
                <a:ea typeface="Calibri"/>
                <a:cs typeface="Calibri"/>
                <a:sym typeface="Calibri"/>
                <a:hlinkClick r:id="rId3"/>
              </a:rPr>
              <a:t>https://www.bbc.co.uk/bitesize/subjects/z2hs34j</a:t>
            </a:r>
            <a:endParaRPr sz="1800">
              <a:solidFill>
                <a:schemeClr val="dk1"/>
              </a:solidFill>
              <a:latin typeface="Calibri"/>
              <a:ea typeface="Calibri"/>
              <a:cs typeface="Calibri"/>
              <a:sym typeface="Calibri"/>
            </a:endParaRPr>
          </a:p>
          <a:p>
            <a:pPr indent="0" lvl="0" marL="0" marR="0" rtl="0" algn="l">
              <a:spcBef>
                <a:spcPts val="0"/>
              </a:spcBef>
              <a:spcAft>
                <a:spcPts val="0"/>
              </a:spcAft>
              <a:buSzPts val="1100"/>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SzPts val="1100"/>
              <a:buNone/>
            </a:pPr>
            <a:r>
              <a:rPr b="1" lang="en-GB" sz="2400">
                <a:solidFill>
                  <a:schemeClr val="dk1"/>
                </a:solidFill>
                <a:latin typeface="Calibri"/>
                <a:ea typeface="Calibri"/>
                <a:cs typeface="Calibri"/>
                <a:sym typeface="Calibri"/>
              </a:rPr>
              <a:t>KS2 (Years 3-6)</a:t>
            </a:r>
            <a:endParaRPr b="1" sz="2400">
              <a:solidFill>
                <a:schemeClr val="dk1"/>
              </a:solidFill>
              <a:latin typeface="Calibri"/>
              <a:ea typeface="Calibri"/>
              <a:cs typeface="Calibri"/>
              <a:sym typeface="Calibri"/>
            </a:endParaRPr>
          </a:p>
          <a:p>
            <a:pPr indent="0" lvl="0" marL="0" marR="0" rtl="0" algn="l">
              <a:spcBef>
                <a:spcPts val="0"/>
              </a:spcBef>
              <a:spcAft>
                <a:spcPts val="0"/>
              </a:spcAft>
              <a:buSzPts val="1100"/>
              <a:buNone/>
            </a:pPr>
            <a:r>
              <a:rPr lang="en-GB" sz="1800" u="sng">
                <a:solidFill>
                  <a:schemeClr val="hlink"/>
                </a:solidFill>
                <a:latin typeface="Calibri"/>
                <a:ea typeface="Calibri"/>
                <a:cs typeface="Calibri"/>
                <a:sym typeface="Calibri"/>
                <a:hlinkClick r:id="rId4"/>
              </a:rPr>
              <a:t>https://www.bbc.co.uk/bitesize/subjects/zj6pyrd</a:t>
            </a:r>
            <a:endParaRPr sz="1800">
              <a:solidFill>
                <a:schemeClr val="dk1"/>
              </a:solidFill>
              <a:latin typeface="Calibri"/>
              <a:ea typeface="Calibri"/>
              <a:cs typeface="Calibri"/>
              <a:sym typeface="Calibri"/>
            </a:endParaRPr>
          </a:p>
          <a:p>
            <a:pPr indent="0" lvl="0" marL="0" marR="0" rtl="0" algn="l">
              <a:spcBef>
                <a:spcPts val="0"/>
              </a:spcBef>
              <a:spcAft>
                <a:spcPts val="0"/>
              </a:spcAft>
              <a:buSzPts val="1100"/>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SzPts val="1100"/>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SzPts val="1100"/>
              <a:buNone/>
            </a:pPr>
            <a:r>
              <a:rPr b="1" lang="en-GB" sz="3000">
                <a:solidFill>
                  <a:schemeClr val="dk1"/>
                </a:solidFill>
                <a:latin typeface="Calibri"/>
                <a:ea typeface="Calibri"/>
                <a:cs typeface="Calibri"/>
                <a:sym typeface="Calibri"/>
              </a:rPr>
              <a:t>Mindfulness and Well-being Books:</a:t>
            </a:r>
            <a:endParaRPr b="1" sz="3000">
              <a:solidFill>
                <a:schemeClr val="dk1"/>
              </a:solidFill>
              <a:latin typeface="Calibri"/>
              <a:ea typeface="Calibri"/>
              <a:cs typeface="Calibri"/>
              <a:sym typeface="Calibri"/>
            </a:endParaRPr>
          </a:p>
          <a:p>
            <a:pPr indent="0" lvl="0" marL="0" marR="0" rtl="0" algn="l">
              <a:spcBef>
                <a:spcPts val="0"/>
              </a:spcBef>
              <a:spcAft>
                <a:spcPts val="0"/>
              </a:spcAft>
              <a:buSzPts val="1100"/>
              <a:buNone/>
            </a:pPr>
            <a:r>
              <a:rPr lang="en-GB" sz="2400">
                <a:solidFill>
                  <a:schemeClr val="dk1"/>
                </a:solidFill>
                <a:latin typeface="Calibri"/>
                <a:ea typeface="Calibri"/>
                <a:cs typeface="Calibri"/>
                <a:sym typeface="Calibri"/>
              </a:rPr>
              <a:t>Dr Sharie Coombes is the author of many m</a:t>
            </a:r>
            <a:r>
              <a:rPr lang="en-GB" sz="2400">
                <a:solidFill>
                  <a:schemeClr val="dk1"/>
                </a:solidFill>
                <a:latin typeface="Calibri"/>
                <a:ea typeface="Calibri"/>
                <a:cs typeface="Calibri"/>
                <a:sym typeface="Calibri"/>
              </a:rPr>
              <a:t>indfulness, mental health and well-being books for primary-age children, e.g. </a:t>
            </a:r>
            <a:r>
              <a:rPr lang="en-GB" sz="2400">
                <a:solidFill>
                  <a:schemeClr val="dk1"/>
                </a:solidFill>
                <a:latin typeface="Calibri"/>
                <a:ea typeface="Calibri"/>
                <a:cs typeface="Calibri"/>
                <a:sym typeface="Calibri"/>
              </a:rPr>
              <a:t> ‘Hello Happy’ and ‘No worries’.</a:t>
            </a:r>
            <a:endParaRPr sz="2400">
              <a:solidFill>
                <a:schemeClr val="dk1"/>
              </a:solidFill>
              <a:latin typeface="Calibri"/>
              <a:ea typeface="Calibri"/>
              <a:cs typeface="Calibri"/>
              <a:sym typeface="Calibri"/>
            </a:endParaRPr>
          </a:p>
          <a:p>
            <a:pPr indent="0" lvl="0" marL="0" marR="0" rtl="0" algn="l">
              <a:spcBef>
                <a:spcPts val="0"/>
              </a:spcBef>
              <a:spcAft>
                <a:spcPts val="0"/>
              </a:spcAft>
              <a:buSzPts val="1100"/>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SzPts val="1100"/>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SzPts val="1100"/>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87" name="Google Shape;187;g74dd566908_0_88"/>
          <p:cNvPicPr preferRelativeResize="0"/>
          <p:nvPr/>
        </p:nvPicPr>
        <p:blipFill rotWithShape="1">
          <a:blip r:embed="rId5">
            <a:alphaModFix/>
          </a:blip>
          <a:srcRect b="0" l="0" r="0" t="0"/>
          <a:stretch/>
        </p:blipFill>
        <p:spPr>
          <a:xfrm>
            <a:off x="8564529" y="3248335"/>
            <a:ext cx="2578009" cy="2927570"/>
          </a:xfrm>
          <a:prstGeom prst="rect">
            <a:avLst/>
          </a:prstGeom>
          <a:noFill/>
          <a:ln>
            <a:noFill/>
          </a:ln>
        </p:spPr>
      </p:pic>
      <p:pic>
        <p:nvPicPr>
          <p:cNvPr id="188" name="Google Shape;188;g74dd566908_0_88"/>
          <p:cNvPicPr preferRelativeResize="0"/>
          <p:nvPr/>
        </p:nvPicPr>
        <p:blipFill rotWithShape="1">
          <a:blip r:embed="rId6">
            <a:alphaModFix/>
          </a:blip>
          <a:srcRect b="0" l="0" r="0" t="0"/>
          <a:stretch/>
        </p:blipFill>
        <p:spPr>
          <a:xfrm>
            <a:off x="8250478" y="626839"/>
            <a:ext cx="2892064" cy="1844373"/>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2" name="Shape 192"/>
        <p:cNvGrpSpPr/>
        <p:nvPr/>
      </p:nvGrpSpPr>
      <p:grpSpPr>
        <a:xfrm>
          <a:off x="0" y="0"/>
          <a:ext cx="0" cy="0"/>
          <a:chOff x="0" y="0"/>
          <a:chExt cx="0" cy="0"/>
        </a:xfrm>
      </p:grpSpPr>
      <p:sp>
        <p:nvSpPr>
          <p:cNvPr id="193" name="Google Shape;193;g849401d45c_0_0"/>
          <p:cNvSpPr txBox="1"/>
          <p:nvPr>
            <p:ph type="title"/>
          </p:nvPr>
        </p:nvSpPr>
        <p:spPr>
          <a:xfrm>
            <a:off x="838200" y="365125"/>
            <a:ext cx="10515600" cy="8826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GB"/>
              <a:t>Parents’ and Children’s Wellbeing </a:t>
            </a:r>
            <a:endParaRPr/>
          </a:p>
        </p:txBody>
      </p:sp>
      <p:sp>
        <p:nvSpPr>
          <p:cNvPr id="194" name="Google Shape;194;g849401d45c_0_0"/>
          <p:cNvSpPr txBox="1"/>
          <p:nvPr>
            <p:ph idx="1" type="body"/>
          </p:nvPr>
        </p:nvSpPr>
        <p:spPr>
          <a:xfrm>
            <a:off x="838200" y="1081975"/>
            <a:ext cx="10515600" cy="4351200"/>
          </a:xfrm>
          <a:prstGeom prst="rect">
            <a:avLst/>
          </a:prstGeom>
        </p:spPr>
        <p:txBody>
          <a:bodyPr anchorCtr="0" anchor="t" bIns="45700" lIns="91425" spcFirstLastPara="1" rIns="91425" wrap="square" tIns="45700">
            <a:noAutofit/>
          </a:bodyPr>
          <a:lstStyle/>
          <a:p>
            <a:pPr indent="0" lvl="0" marL="0" rtl="0" algn="l">
              <a:spcBef>
                <a:spcPts val="1000"/>
              </a:spcBef>
              <a:spcAft>
                <a:spcPts val="0"/>
              </a:spcAft>
              <a:buNone/>
            </a:pPr>
            <a:r>
              <a:rPr lang="en-GB" u="sng">
                <a:solidFill>
                  <a:schemeClr val="hlink"/>
                </a:solidFill>
                <a:hlinkClick r:id="rId3"/>
              </a:rPr>
              <a:t>https://www.bbc.co.uk/teach/supermovers</a:t>
            </a:r>
            <a:endParaRPr/>
          </a:p>
          <a:p>
            <a:pPr indent="0" lvl="0" marL="0" rtl="0" algn="l">
              <a:spcBef>
                <a:spcPts val="1000"/>
              </a:spcBef>
              <a:spcAft>
                <a:spcPts val="0"/>
              </a:spcAft>
              <a:buNone/>
            </a:pPr>
            <a:r>
              <a:rPr lang="en-GB"/>
              <a:t>This is also another great exercise/learning tool that we use in school</a:t>
            </a:r>
            <a:endParaRPr/>
          </a:p>
          <a:p>
            <a:pPr indent="0" lvl="0" marL="0" rtl="0" algn="l">
              <a:spcBef>
                <a:spcPts val="1000"/>
              </a:spcBef>
              <a:spcAft>
                <a:spcPts val="0"/>
              </a:spcAft>
              <a:buClr>
                <a:schemeClr val="dk1"/>
              </a:buClr>
              <a:buSzPts val="1100"/>
              <a:buFont typeface="Arial"/>
              <a:buNone/>
            </a:pPr>
            <a:r>
              <a:t/>
            </a:r>
            <a:endParaRPr/>
          </a:p>
          <a:p>
            <a:pPr indent="0" lvl="0" marL="0" rtl="0" algn="l">
              <a:spcBef>
                <a:spcPts val="1000"/>
              </a:spcBef>
              <a:spcAft>
                <a:spcPts val="0"/>
              </a:spcAft>
              <a:buNone/>
            </a:pPr>
            <a:r>
              <a:rPr lang="en-GB" u="sng">
                <a:solidFill>
                  <a:schemeClr val="hlink"/>
                </a:solidFill>
                <a:hlinkClick r:id="rId4"/>
              </a:rPr>
              <a:t>https://www.gonoodle.com/</a:t>
            </a:r>
            <a:endParaRPr/>
          </a:p>
          <a:p>
            <a:pPr indent="0" lvl="0" marL="0" rtl="0" algn="l">
              <a:spcBef>
                <a:spcPts val="1000"/>
              </a:spcBef>
              <a:spcAft>
                <a:spcPts val="0"/>
              </a:spcAft>
              <a:buClr>
                <a:schemeClr val="dk1"/>
              </a:buClr>
              <a:buSzPts val="1100"/>
              <a:buFont typeface="Arial"/>
              <a:buNone/>
            </a:pPr>
            <a:r>
              <a:rPr lang="en-GB"/>
              <a:t> They also have a free APP on Playstore to download with daily exercises </a:t>
            </a:r>
            <a:endParaRPr/>
          </a:p>
          <a:p>
            <a:pPr indent="0" lvl="0" marL="0" rtl="0" algn="l">
              <a:spcBef>
                <a:spcPts val="1000"/>
              </a:spcBef>
              <a:spcAft>
                <a:spcPts val="0"/>
              </a:spcAft>
              <a:buClr>
                <a:schemeClr val="dk1"/>
              </a:buClr>
              <a:buSzPts val="1100"/>
              <a:buFont typeface="Arial"/>
              <a:buNone/>
            </a:pPr>
            <a:r>
              <a:t/>
            </a:r>
            <a:endParaRPr/>
          </a:p>
          <a:p>
            <a:pPr indent="0" lvl="0" marL="0" rtl="0" algn="l">
              <a:spcBef>
                <a:spcPts val="1000"/>
              </a:spcBef>
              <a:spcAft>
                <a:spcPts val="0"/>
              </a:spcAft>
              <a:buNone/>
            </a:pPr>
            <a:r>
              <a:rPr lang="en-GB" u="sng">
                <a:solidFill>
                  <a:schemeClr val="hlink"/>
                </a:solidFill>
                <a:hlinkClick r:id="rId5"/>
              </a:rPr>
              <a:t>https://www.stopbreathethink.com/kids/</a:t>
            </a:r>
            <a:endParaRPr/>
          </a:p>
          <a:p>
            <a:pPr indent="0" lvl="0" marL="0" rtl="0" algn="l">
              <a:spcBef>
                <a:spcPts val="1000"/>
              </a:spcBef>
              <a:spcAft>
                <a:spcPts val="0"/>
              </a:spcAft>
              <a:buClr>
                <a:schemeClr val="dk1"/>
              </a:buClr>
              <a:buSzPts val="1100"/>
              <a:buFont typeface="Arial"/>
              <a:buNone/>
            </a:pPr>
            <a:r>
              <a:rPr lang="en-GB"/>
              <a:t> Free, asks the children how they are feeling. There is also an adults’ version which plays music according to how you are feeling and gives you different activities and suggestions to do to lift your mood. </a:t>
            </a:r>
            <a:endParaRPr/>
          </a:p>
          <a:p>
            <a:pPr indent="0" lvl="0" marL="0" rtl="0" algn="l">
              <a:spcBef>
                <a:spcPts val="1000"/>
              </a:spcBef>
              <a:spcAft>
                <a:spcPts val="0"/>
              </a:spcAft>
              <a:buClr>
                <a:schemeClr val="dk1"/>
              </a:buClr>
              <a:buSzPts val="1100"/>
              <a:buFont typeface="Arial"/>
              <a:buNone/>
            </a:pPr>
            <a:r>
              <a:t/>
            </a:r>
            <a:endParaRPr/>
          </a:p>
          <a:p>
            <a:pPr indent="0" lvl="0" marL="0" rtl="0" algn="l">
              <a:spcBef>
                <a:spcPts val="1000"/>
              </a:spcBef>
              <a:spcAft>
                <a:spcPts val="0"/>
              </a:spcAft>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8" name="Shape 198"/>
        <p:cNvGrpSpPr/>
        <p:nvPr/>
      </p:nvGrpSpPr>
      <p:grpSpPr>
        <a:xfrm>
          <a:off x="0" y="0"/>
          <a:ext cx="0" cy="0"/>
          <a:chOff x="0" y="0"/>
          <a:chExt cx="0" cy="0"/>
        </a:xfrm>
      </p:grpSpPr>
      <p:sp>
        <p:nvSpPr>
          <p:cNvPr id="199" name="Google Shape;199;g74dd566908_0_1"/>
          <p:cNvSpPr txBox="1"/>
          <p:nvPr>
            <p:ph type="title"/>
          </p:nvPr>
        </p:nvSpPr>
        <p:spPr>
          <a:xfrm>
            <a:off x="838200" y="1280700"/>
            <a:ext cx="10515600" cy="5448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b="1"/>
          </a:p>
          <a:p>
            <a:pPr indent="0" lvl="0" marL="0" rtl="0" algn="l">
              <a:spcBef>
                <a:spcPts val="0"/>
              </a:spcBef>
              <a:spcAft>
                <a:spcPts val="0"/>
              </a:spcAft>
              <a:buNone/>
            </a:pPr>
            <a:r>
              <a:rPr b="1" lang="en-GB"/>
              <a:t>Music, Dance and Well-being</a:t>
            </a:r>
            <a:r>
              <a:rPr lang="en-GB"/>
              <a:t> </a:t>
            </a:r>
            <a:endParaRPr/>
          </a:p>
          <a:p>
            <a:pPr indent="0" lvl="0" marL="0" rtl="0" algn="l">
              <a:spcBef>
                <a:spcPts val="0"/>
              </a:spcBef>
              <a:spcAft>
                <a:spcPts val="0"/>
              </a:spcAft>
              <a:buNone/>
            </a:pPr>
            <a:r>
              <a:rPr lang="en-GB" sz="3000"/>
              <a:t>Many of our </a:t>
            </a:r>
            <a:r>
              <a:rPr lang="en-GB" sz="3000"/>
              <a:t>school </a:t>
            </a:r>
            <a:r>
              <a:rPr lang="en-GB" sz="3000"/>
              <a:t>assembly songs are taken from this website. They cover themes such as thankfulness, peace, resilience, celebrating difference, conflict and resolution, etc. There are lots of fun music, dance and home learning resources to explore on </a:t>
            </a:r>
            <a:r>
              <a:rPr lang="en-GB" sz="3000" u="sng">
                <a:solidFill>
                  <a:schemeClr val="hlink"/>
                </a:solidFill>
                <a:hlinkClick r:id="rId3"/>
              </a:rPr>
              <a:t>www.outoftheark.co.uk</a:t>
            </a:r>
            <a:r>
              <a:rPr lang="en-GB" sz="3000"/>
              <a:t>.</a:t>
            </a:r>
            <a:endParaRPr sz="3000"/>
          </a:p>
          <a:p>
            <a:pPr indent="0" lvl="0" marL="0" rtl="0" algn="l">
              <a:spcBef>
                <a:spcPts val="0"/>
              </a:spcBef>
              <a:spcAft>
                <a:spcPts val="0"/>
              </a:spcAft>
              <a:buNone/>
            </a:pPr>
            <a:r>
              <a:t/>
            </a:r>
            <a:endParaRPr sz="3000"/>
          </a:p>
        </p:txBody>
      </p:sp>
      <p:pic>
        <p:nvPicPr>
          <p:cNvPr id="200" name="Google Shape;200;g74dd566908_0_1"/>
          <p:cNvPicPr preferRelativeResize="0"/>
          <p:nvPr/>
        </p:nvPicPr>
        <p:blipFill>
          <a:blip r:embed="rId4">
            <a:alphaModFix/>
          </a:blip>
          <a:stretch>
            <a:fillRect/>
          </a:stretch>
        </p:blipFill>
        <p:spPr>
          <a:xfrm>
            <a:off x="785475" y="3577700"/>
            <a:ext cx="10621051" cy="2007849"/>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2020-04-21T13:50:58Z</dcterms:created>
  <dc:creator>Michelle Wilkinson</dc:creator>
</cp:coreProperties>
</file>