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4" r:id="rId4"/>
    <p:sldId id="275" r:id="rId5"/>
    <p:sldId id="276" r:id="rId6"/>
    <p:sldId id="277" r:id="rId7"/>
    <p:sldId id="278" r:id="rId8"/>
    <p:sldId id="279" r:id="rId9"/>
    <p:sldId id="273" r:id="rId10"/>
    <p:sldId id="267" r:id="rId11"/>
  </p:sldIdLst>
  <p:sldSz cx="9144000" cy="6858000" type="screen4x3"/>
  <p:notesSz cx="6858000" cy="9144000"/>
  <p:embeddedFontLst>
    <p:embeddedFont>
      <p:font typeface="Twinkl" panose="020B0604020202020204" charset="0"/>
      <p:regular r:id="rId14"/>
      <p:bold r:id="rId15"/>
    </p:embeddedFont>
    <p:embeddedFont>
      <p:font typeface="Twinkl SemiBold" charset="0"/>
      <p:bold r:id="rId16"/>
    </p:embeddedFont>
    <p:embeddedFont>
      <p:font typeface="Tuffy" panose="020B0603060100000000" charset="0"/>
      <p:regular r:id="rId17"/>
      <p:bold r:id="rId18"/>
      <p:italic r:id="rId19"/>
      <p:boldItalic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971"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8A55"/>
    <a:srgbClr val="E0C6C5"/>
    <a:srgbClr val="FFFFFF"/>
    <a:srgbClr val="246A9D"/>
    <a:srgbClr val="E84D15"/>
    <a:srgbClr val="EF7D18"/>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1" autoAdjust="0"/>
    <p:restoredTop sz="94660"/>
  </p:normalViewPr>
  <p:slideViewPr>
    <p:cSldViewPr snapToGrid="0" showGuides="1">
      <p:cViewPr varScale="1">
        <p:scale>
          <a:sx n="111" d="100"/>
          <a:sy n="111" d="100"/>
        </p:scale>
        <p:origin x="840" y="108"/>
      </p:cViewPr>
      <p:guideLst>
        <p:guide orient="horz" pos="2183"/>
        <p:guide pos="2971"/>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9.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9.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9.xml"/><Relationship Id="rId1" Type="http://schemas.openxmlformats.org/officeDocument/2006/relationships/slideLayout" Target="../slideLayouts/slideLayout3.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9.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8.xml"/><Relationship Id="rId1" Type="http://schemas.openxmlformats.org/officeDocument/2006/relationships/slideLayout" Target="../slideLayouts/slideLayout3.xml"/><Relationship Id="rId6" Type="http://schemas.openxmlformats.org/officeDocument/2006/relationships/slide" Target="slide6.xml"/><Relationship Id="rId5" Type="http://schemas.openxmlformats.org/officeDocument/2006/relationships/slide" Target="slide2.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E78E2F2-E8C7-4D55-B899-171E54098CA3}"/>
              </a:ext>
            </a:extLst>
          </p:cNvPr>
          <p:cNvSpPr/>
          <p:nvPr/>
        </p:nvSpPr>
        <p:spPr>
          <a:xfrm>
            <a:off x="755668" y="4993372"/>
            <a:ext cx="6878438" cy="464331"/>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3" name="Rectangle 2"/>
          <p:cNvSpPr/>
          <p:nvPr/>
        </p:nvSpPr>
        <p:spPr>
          <a:xfrm>
            <a:off x="755650" y="3882153"/>
            <a:ext cx="6889630" cy="956773"/>
          </a:xfrm>
          <a:prstGeom prst="rect">
            <a:avLst/>
          </a:prstGeom>
          <a:solidFill>
            <a:srgbClr val="246A9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latin typeface="Twinkl" pitchFamily="50" charset="0"/>
              </a:rPr>
              <a:t>The later phase of the Stone Age is known as the Neolithic era and this is when Stone Age people stopped being hunter-gatherers and started to farm.</a:t>
            </a:r>
          </a:p>
        </p:txBody>
      </p:sp>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Hunter-Gatherers</a:t>
            </a:r>
          </a:p>
        </p:txBody>
      </p:sp>
      <p:sp>
        <p:nvSpPr>
          <p:cNvPr id="5" name="Rectangle 4"/>
          <p:cNvSpPr/>
          <p:nvPr/>
        </p:nvSpPr>
        <p:spPr>
          <a:xfrm>
            <a:off x="766824" y="1927185"/>
            <a:ext cx="7717753" cy="1723549"/>
          </a:xfrm>
          <a:prstGeom prst="rect">
            <a:avLst/>
          </a:prstGeom>
        </p:spPr>
        <p:txBody>
          <a:bodyPr wrap="square" lIns="108000" tIns="0" rIns="0" bIns="0">
            <a:spAutoFit/>
          </a:bodyPr>
          <a:lstStyle/>
          <a:p>
            <a:r>
              <a:rPr lang="en-GB" sz="1600" b="1" dirty="0">
                <a:latin typeface="Twinkl" pitchFamily="50" charset="0"/>
                <a:hlinkClick r:id="rId2" action="ppaction://hlinksldjump"/>
              </a:rPr>
              <a:t>Prehistoric</a:t>
            </a:r>
            <a:r>
              <a:rPr lang="en-GB" sz="1600" dirty="0">
                <a:latin typeface="Twinkl" pitchFamily="50" charset="0"/>
              </a:rPr>
              <a:t> people were hunter-gatherers. This meant they had to find or catch everything they ate.</a:t>
            </a:r>
          </a:p>
          <a:p>
            <a:endParaRPr lang="en-GB" sz="1600" dirty="0">
              <a:latin typeface="Twinkl" pitchFamily="50" charset="0"/>
            </a:endParaRPr>
          </a:p>
          <a:p>
            <a:r>
              <a:rPr lang="en-GB" sz="1600" dirty="0">
                <a:latin typeface="Twinkl" pitchFamily="50" charset="0"/>
              </a:rPr>
              <a:t>Early Stone Age people (who lived in what we call the </a:t>
            </a:r>
            <a:r>
              <a:rPr lang="en-GB" altLang="en-US" sz="1600" dirty="0">
                <a:latin typeface="Twinkl" pitchFamily="50" charset="0"/>
              </a:rPr>
              <a:t>Palaeolithic era) </a:t>
            </a:r>
            <a:r>
              <a:rPr lang="en-GB" sz="1600" dirty="0">
                <a:latin typeface="Twinkl" pitchFamily="50" charset="0"/>
              </a:rPr>
              <a:t>were hunter-gatherers and moved from place to place in search of food. They hunted animals for their meat and their skins which they used as clothes. Those who lived near water caught fish using nets. They collected fruit and nuts to add to their diet.</a:t>
            </a:r>
          </a:p>
        </p:txBody>
      </p:sp>
      <p:sp>
        <p:nvSpPr>
          <p:cNvPr id="2" name="Talk about it.">
            <a:extLst>
              <a:ext uri="{FF2B5EF4-FFF2-40B4-BE49-F238E27FC236}">
                <a16:creationId xmlns:a16="http://schemas.microsoft.com/office/drawing/2014/main" id="{2CC7FD78-1AC0-4D86-B6E2-BED024FF1D59}"/>
              </a:ext>
            </a:extLst>
          </p:cNvPr>
          <p:cNvSpPr/>
          <p:nvPr/>
        </p:nvSpPr>
        <p:spPr>
          <a:xfrm>
            <a:off x="744476" y="5811715"/>
            <a:ext cx="1444810" cy="281110"/>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 </a:t>
            </a:r>
          </a:p>
        </p:txBody>
      </p:sp>
      <p:sp>
        <p:nvSpPr>
          <p:cNvPr id="8" name="Rectangle 7">
            <a:extLst>
              <a:ext uri="{FF2B5EF4-FFF2-40B4-BE49-F238E27FC236}">
                <a16:creationId xmlns:a16="http://schemas.microsoft.com/office/drawing/2014/main" id="{E74D5387-2295-40DE-8762-31E7EB88E4C4}"/>
              </a:ext>
            </a:extLst>
          </p:cNvPr>
          <p:cNvSpPr/>
          <p:nvPr/>
        </p:nvSpPr>
        <p:spPr>
          <a:xfrm>
            <a:off x="2277208" y="5692859"/>
            <a:ext cx="6111142" cy="492443"/>
          </a:xfrm>
          <a:prstGeom prst="rect">
            <a:avLst/>
          </a:prstGeom>
        </p:spPr>
        <p:txBody>
          <a:bodyPr wrap="square" lIns="0" tIns="0" rIns="0" bIns="0">
            <a:spAutoFit/>
          </a:bodyPr>
          <a:lstStyle/>
          <a:p>
            <a:r>
              <a:rPr lang="en-GB" sz="1600" dirty="0">
                <a:latin typeface="Twinkl" pitchFamily="50" charset="0"/>
              </a:rPr>
              <a:t>If you were a hunter-gatherer, what plants might you use that grow near where you live?</a:t>
            </a:r>
          </a:p>
        </p:txBody>
      </p:sp>
      <p:sp>
        <p:nvSpPr>
          <p:cNvPr id="4" name="Oval 3">
            <a:extLst>
              <a:ext uri="{FF2B5EF4-FFF2-40B4-BE49-F238E27FC236}">
                <a16:creationId xmlns:a16="http://schemas.microsoft.com/office/drawing/2014/main" id="{84DFC47F-7161-49EB-8021-DA60C03B51D9}"/>
              </a:ext>
            </a:extLst>
          </p:cNvPr>
          <p:cNvSpPr/>
          <p:nvPr/>
        </p:nvSpPr>
        <p:spPr>
          <a:xfrm>
            <a:off x="6831412" y="3882154"/>
            <a:ext cx="1579286" cy="1579286"/>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3A4D11E1-F27E-468A-BE0E-079C5C2F7F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8912" y="4252538"/>
            <a:ext cx="470388" cy="838518"/>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right)">
                                      <p:cBhvr>
                                        <p:cTn id="18" dur="500"/>
                                        <p:tgtEl>
                                          <p:spTgt spid="12"/>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childTnLst>
              </p:cTn>
              <p:nextCondLst>
                <p:cond evt="onClick" delay="0">
                  <p:tgtEl>
                    <p:spTgt spid="2"/>
                  </p:tgtEl>
                </p:cond>
              </p:nextCondLst>
            </p:seq>
          </p:childTnLst>
        </p:cTn>
      </p:par>
    </p:tnLst>
    <p:bldLst>
      <p:bldP spid="12" grpId="0" animBg="1"/>
      <p:bldP spid="3" grpId="0" animBg="1"/>
      <p:bldP spid="2" grpId="0" animBg="1"/>
      <p:bldP spid="8"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4B0C4E2A-29AF-4405-BC82-FAAD1609316D}"/>
              </a:ext>
            </a:extLst>
          </p:cNvPr>
          <p:cNvSpPr/>
          <p:nvPr/>
        </p:nvSpPr>
        <p:spPr>
          <a:xfrm>
            <a:off x="736413" y="5294680"/>
            <a:ext cx="3422349" cy="710552"/>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9" name="Rectangle 8">
            <a:extLst>
              <a:ext uri="{FF2B5EF4-FFF2-40B4-BE49-F238E27FC236}">
                <a16:creationId xmlns:a16="http://schemas.microsoft.com/office/drawing/2014/main" id="{3D8E8F3B-E8AB-47D7-9474-2464841CFDEA}"/>
              </a:ext>
            </a:extLst>
          </p:cNvPr>
          <p:cNvSpPr/>
          <p:nvPr/>
        </p:nvSpPr>
        <p:spPr>
          <a:xfrm>
            <a:off x="755650" y="1955641"/>
            <a:ext cx="5743762" cy="3142879"/>
          </a:xfrm>
          <a:prstGeom prst="rect">
            <a:avLst/>
          </a:prstGeom>
          <a:solidFill>
            <a:srgbClr val="FFFFFF"/>
          </a:solidFill>
          <a:ln w="38100">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Ins="1872000" rtlCol="0" anchor="ctr"/>
          <a:lstStyle/>
          <a:p>
            <a:r>
              <a:rPr lang="en-GB" sz="1600" dirty="0">
                <a:solidFill>
                  <a:schemeClr val="tx1"/>
                </a:solidFill>
                <a:latin typeface="Twinkl" pitchFamily="50" charset="0"/>
              </a:rPr>
              <a:t>The Neolithic era started around 4000 years ago. People stopped being hunter-gatherers and started producing their own food. This meant that Stone Age people stopped being </a:t>
            </a:r>
            <a:r>
              <a:rPr lang="en-GB" sz="1600" b="1" dirty="0">
                <a:solidFill>
                  <a:schemeClr val="tx1"/>
                </a:solidFill>
                <a:latin typeface="Twinkl" pitchFamily="50" charset="0"/>
                <a:hlinkClick r:id="rId2" action="ppaction://hlinksldjump"/>
              </a:rPr>
              <a:t>nomadic</a:t>
            </a:r>
            <a:r>
              <a:rPr lang="en-GB" sz="1600" dirty="0">
                <a:solidFill>
                  <a:schemeClr val="tx1"/>
                </a:solidFill>
                <a:latin typeface="Twinkl" pitchFamily="50" charset="0"/>
                <a:hlinkClick r:id="rId2" action="ppaction://hlinksldjump"/>
              </a:rPr>
              <a:t> </a:t>
            </a:r>
            <a:r>
              <a:rPr lang="en-GB" sz="1600" dirty="0">
                <a:solidFill>
                  <a:schemeClr val="tx1"/>
                </a:solidFill>
                <a:latin typeface="Twinkl" pitchFamily="50" charset="0"/>
              </a:rPr>
              <a:t>and began to build settlements. Being hunter-gatherers meant there wasn’t always a reliable supply of food. Farming their own food meant people could guarantee there would be enough to eat and that tribes could settle in one area for the whole year. </a:t>
            </a:r>
          </a:p>
        </p:txBody>
      </p:sp>
      <p:sp>
        <p:nvSpPr>
          <p:cNvPr id="25" name="Rectangle 24">
            <a:extLst>
              <a:ext uri="{FF2B5EF4-FFF2-40B4-BE49-F238E27FC236}">
                <a16:creationId xmlns:a16="http://schemas.microsoft.com/office/drawing/2014/main" id="{1E217C8E-3D84-46CB-B138-996EC27C2F23}"/>
              </a:ext>
            </a:extLst>
          </p:cNvPr>
          <p:cNvSpPr/>
          <p:nvPr/>
        </p:nvSpPr>
        <p:spPr>
          <a:xfrm>
            <a:off x="745378" y="1954686"/>
            <a:ext cx="5743762" cy="1695437"/>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836000" bIns="108000" rtlCol="0" anchor="ctr">
            <a:spAutoFit/>
          </a:bodyPr>
          <a:lstStyle/>
          <a:p>
            <a:r>
              <a:rPr lang="en-GB" sz="1600" dirty="0">
                <a:solidFill>
                  <a:schemeClr val="tx1"/>
                </a:solidFill>
                <a:latin typeface="Twinkl" pitchFamily="50" charset="0"/>
              </a:rPr>
              <a:t>Farms were made by clearing wooded areas and building houses surrounded by farms. The wood was used to build houses and for fuel. By 3500 BC, there were farms all across the Stone Age world.</a:t>
            </a:r>
          </a:p>
        </p:txBody>
      </p:sp>
      <p:pic>
        <p:nvPicPr>
          <p:cNvPr id="19" name="Picture 18">
            <a:extLst>
              <a:ext uri="{FF2B5EF4-FFF2-40B4-BE49-F238E27FC236}">
                <a16:creationId xmlns:a16="http://schemas.microsoft.com/office/drawing/2014/main" id="{411C07C6-184B-4428-B2B1-586C0547283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644" r="14644"/>
          <a:stretch/>
        </p:blipFill>
        <p:spPr>
          <a:xfrm>
            <a:off x="4591237" y="1955641"/>
            <a:ext cx="3816350" cy="3816350"/>
          </a:xfrm>
          <a:prstGeom prst="flowChartConnector">
            <a:avLst/>
          </a:prstGeom>
        </p:spPr>
      </p:pic>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The Start of Farming</a:t>
            </a:r>
          </a:p>
        </p:txBody>
      </p:sp>
      <p:sp>
        <p:nvSpPr>
          <p:cNvPr id="6" name="Oval 5">
            <a:extLst>
              <a:ext uri="{FF2B5EF4-FFF2-40B4-BE49-F238E27FC236}">
                <a16:creationId xmlns:a16="http://schemas.microsoft.com/office/drawing/2014/main" id="{CAB81B3A-32AA-4DD3-8F94-DF03A4871589}"/>
              </a:ext>
            </a:extLst>
          </p:cNvPr>
          <p:cNvSpPr/>
          <p:nvPr/>
        </p:nvSpPr>
        <p:spPr>
          <a:xfrm>
            <a:off x="4582272" y="1955641"/>
            <a:ext cx="3816350" cy="3816350"/>
          </a:xfrm>
          <a:prstGeom prst="ellipse">
            <a:avLst/>
          </a:prstGeom>
          <a:noFill/>
          <a:ln w="38100">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2739E751-F04E-425C-AD0D-D0350537CB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482352" y="3765050"/>
            <a:ext cx="4105157" cy="2203101"/>
          </a:xfrm>
          <a:prstGeom prst="rect">
            <a:avLst/>
          </a:prstGeom>
        </p:spPr>
      </p:pic>
      <p:sp>
        <p:nvSpPr>
          <p:cNvPr id="22" name="Oval 21">
            <a:extLst>
              <a:ext uri="{FF2B5EF4-FFF2-40B4-BE49-F238E27FC236}">
                <a16:creationId xmlns:a16="http://schemas.microsoft.com/office/drawing/2014/main" id="{DECA42A6-3724-400A-90EA-0995734B203C}"/>
              </a:ext>
            </a:extLst>
          </p:cNvPr>
          <p:cNvSpPr/>
          <p:nvPr/>
        </p:nvSpPr>
        <p:spPr>
          <a:xfrm>
            <a:off x="3697193" y="5233167"/>
            <a:ext cx="855571" cy="855571"/>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926701E7-C6DA-4F57-B6CB-11DDC733C80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50989" y="5460160"/>
            <a:ext cx="225278" cy="401583"/>
          </a:xfrm>
          <a:prstGeom prst="rect">
            <a:avLst/>
          </a:prstGeom>
        </p:spPr>
      </p:pic>
    </p:spTree>
    <p:extLst>
      <p:ext uri="{BB962C8B-B14F-4D97-AF65-F5344CB8AC3E}">
        <p14:creationId xmlns:p14="http://schemas.microsoft.com/office/powerpoint/2010/main" val="399658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5AE65D1-2BAB-4334-81B0-B2B0E20A41AA}"/>
              </a:ext>
            </a:extLst>
          </p:cNvPr>
          <p:cNvSpPr/>
          <p:nvPr/>
        </p:nvSpPr>
        <p:spPr>
          <a:xfrm>
            <a:off x="766824" y="3465513"/>
            <a:ext cx="5447926" cy="1538358"/>
          </a:xfrm>
          <a:prstGeom prst="rect">
            <a:avLst/>
          </a:prstGeom>
          <a:solidFill>
            <a:srgbClr val="246A9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noAutofit/>
          </a:bodyPr>
          <a:lstStyle/>
          <a:p>
            <a:r>
              <a:rPr lang="en-GB" sz="1600" dirty="0">
                <a:latin typeface="Twinkl" pitchFamily="50" charset="0"/>
              </a:rPr>
              <a:t>The farmers could get:</a:t>
            </a:r>
            <a:endParaRPr lang="en-GB" sz="1600" dirty="0">
              <a:solidFill>
                <a:srgbClr val="FF0000"/>
              </a:solidFill>
              <a:latin typeface="Twinkl" pitchFamily="50" charset="0"/>
            </a:endParaRPr>
          </a:p>
          <a:p>
            <a:pPr marL="285750" indent="-285750">
              <a:buFont typeface="Arial" panose="020B0604020202020204" pitchFamily="34" charset="0"/>
              <a:buChar char="•"/>
            </a:pPr>
            <a:r>
              <a:rPr lang="en-GB" sz="1600" dirty="0">
                <a:latin typeface="Twinkl" pitchFamily="50" charset="0"/>
              </a:rPr>
              <a:t>meat, milk and leather from cows;</a:t>
            </a:r>
          </a:p>
          <a:p>
            <a:pPr marL="285750" indent="-285750">
              <a:buFont typeface="Arial" panose="020B0604020202020204" pitchFamily="34" charset="0"/>
              <a:buChar char="•"/>
            </a:pPr>
            <a:r>
              <a:rPr lang="en-GB" sz="1600" dirty="0">
                <a:latin typeface="Twinkl" pitchFamily="50" charset="0"/>
              </a:rPr>
              <a:t>meat, milk and wool from sheep </a:t>
            </a:r>
            <a:br>
              <a:rPr lang="en-GB" sz="1600" dirty="0">
                <a:latin typeface="Twinkl" pitchFamily="50" charset="0"/>
              </a:rPr>
            </a:br>
            <a:r>
              <a:rPr lang="en-GB" sz="1600" dirty="0">
                <a:latin typeface="Twinkl" pitchFamily="50" charset="0"/>
              </a:rPr>
              <a:t>and goats;</a:t>
            </a:r>
          </a:p>
          <a:p>
            <a:pPr marL="285750" indent="-285750">
              <a:buFont typeface="Arial" panose="020B0604020202020204" pitchFamily="34" charset="0"/>
              <a:buChar char="•"/>
            </a:pPr>
            <a:r>
              <a:rPr lang="en-GB" sz="1600" dirty="0">
                <a:latin typeface="Twinkl" pitchFamily="50" charset="0"/>
              </a:rPr>
              <a:t>meat from pigs.</a:t>
            </a:r>
          </a:p>
        </p:txBody>
      </p:sp>
      <p:pic>
        <p:nvPicPr>
          <p:cNvPr id="18" name="Picture 17">
            <a:extLst>
              <a:ext uri="{FF2B5EF4-FFF2-40B4-BE49-F238E27FC236}">
                <a16:creationId xmlns:a16="http://schemas.microsoft.com/office/drawing/2014/main" id="{71C49EAF-9527-4A8F-BCB1-1880CC8C199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19" r="14619"/>
          <a:stretch/>
        </p:blipFill>
        <p:spPr>
          <a:xfrm>
            <a:off x="4554592" y="2339962"/>
            <a:ext cx="3844932" cy="3844932"/>
          </a:xfrm>
          <a:prstGeom prst="flowChartConnector">
            <a:avLst/>
          </a:prstGeom>
        </p:spPr>
      </p:pic>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Animals</a:t>
            </a:r>
          </a:p>
        </p:txBody>
      </p:sp>
      <p:sp>
        <p:nvSpPr>
          <p:cNvPr id="5" name="Rectangle 4"/>
          <p:cNvSpPr/>
          <p:nvPr/>
        </p:nvSpPr>
        <p:spPr>
          <a:xfrm>
            <a:off x="766824" y="1927185"/>
            <a:ext cx="7717753" cy="492443"/>
          </a:xfrm>
          <a:prstGeom prst="rect">
            <a:avLst/>
          </a:prstGeom>
        </p:spPr>
        <p:txBody>
          <a:bodyPr wrap="square" lIns="108000" tIns="0" rIns="0" bIns="0">
            <a:spAutoFit/>
          </a:bodyPr>
          <a:lstStyle/>
          <a:p>
            <a:r>
              <a:rPr lang="en-GB" sz="1600" dirty="0">
                <a:latin typeface="Twinkl" pitchFamily="50" charset="0"/>
              </a:rPr>
              <a:t>Stone Age farmers </a:t>
            </a:r>
            <a:r>
              <a:rPr lang="en-GB" sz="1600" b="1" dirty="0">
                <a:latin typeface="Twinkl" pitchFamily="50" charset="0"/>
                <a:hlinkClick r:id="rId3" action="ppaction://hlinksldjump"/>
              </a:rPr>
              <a:t>domesticated</a:t>
            </a:r>
            <a:r>
              <a:rPr lang="en-GB" sz="1600" dirty="0">
                <a:latin typeface="Twinkl" pitchFamily="50" charset="0"/>
              </a:rPr>
              <a:t> animals. These animals included cows, sheep, goats and pigs. </a:t>
            </a:r>
          </a:p>
        </p:txBody>
      </p:sp>
      <p:sp>
        <p:nvSpPr>
          <p:cNvPr id="2" name="Talk about it.">
            <a:extLst>
              <a:ext uri="{FF2B5EF4-FFF2-40B4-BE49-F238E27FC236}">
                <a16:creationId xmlns:a16="http://schemas.microsoft.com/office/drawing/2014/main" id="{2CC7FD78-1AC0-4D86-B6E2-BED024FF1D59}"/>
              </a:ext>
            </a:extLst>
          </p:cNvPr>
          <p:cNvSpPr/>
          <p:nvPr/>
        </p:nvSpPr>
        <p:spPr>
          <a:xfrm>
            <a:off x="766824" y="2695766"/>
            <a:ext cx="1444810" cy="281110"/>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 </a:t>
            </a:r>
          </a:p>
        </p:txBody>
      </p:sp>
      <p:sp>
        <p:nvSpPr>
          <p:cNvPr id="8" name="Rectangle 7">
            <a:extLst>
              <a:ext uri="{FF2B5EF4-FFF2-40B4-BE49-F238E27FC236}">
                <a16:creationId xmlns:a16="http://schemas.microsoft.com/office/drawing/2014/main" id="{E74D5387-2295-40DE-8762-31E7EB88E4C4}"/>
              </a:ext>
            </a:extLst>
          </p:cNvPr>
          <p:cNvSpPr/>
          <p:nvPr/>
        </p:nvSpPr>
        <p:spPr>
          <a:xfrm>
            <a:off x="2317486" y="2604864"/>
            <a:ext cx="2760957" cy="492443"/>
          </a:xfrm>
          <a:prstGeom prst="rect">
            <a:avLst/>
          </a:prstGeom>
        </p:spPr>
        <p:txBody>
          <a:bodyPr wrap="square" lIns="0" tIns="0" rIns="0" bIns="0">
            <a:spAutoFit/>
          </a:bodyPr>
          <a:lstStyle/>
          <a:p>
            <a:r>
              <a:rPr lang="en-GB" sz="1600" dirty="0">
                <a:latin typeface="Twinkl" pitchFamily="50" charset="0"/>
              </a:rPr>
              <a:t>What could farmers get </a:t>
            </a:r>
            <a:br>
              <a:rPr lang="en-GB" sz="1600" dirty="0">
                <a:latin typeface="Twinkl" pitchFamily="50" charset="0"/>
              </a:rPr>
            </a:br>
            <a:r>
              <a:rPr lang="en-GB" sz="1600" dirty="0">
                <a:latin typeface="Twinkl" pitchFamily="50" charset="0"/>
              </a:rPr>
              <a:t>from each animal?</a:t>
            </a:r>
          </a:p>
        </p:txBody>
      </p:sp>
      <p:grpSp>
        <p:nvGrpSpPr>
          <p:cNvPr id="19" name="Group 18">
            <a:extLst>
              <a:ext uri="{FF2B5EF4-FFF2-40B4-BE49-F238E27FC236}">
                <a16:creationId xmlns:a16="http://schemas.microsoft.com/office/drawing/2014/main" id="{BE3EC2F6-6D3F-4DC7-814E-9340F84D5836}"/>
              </a:ext>
            </a:extLst>
          </p:cNvPr>
          <p:cNvGrpSpPr/>
          <p:nvPr/>
        </p:nvGrpSpPr>
        <p:grpSpPr>
          <a:xfrm>
            <a:off x="755650" y="5301719"/>
            <a:ext cx="3708949" cy="855571"/>
            <a:chOff x="744476" y="4625152"/>
            <a:chExt cx="3708949" cy="855571"/>
          </a:xfrm>
        </p:grpSpPr>
        <p:sp>
          <p:nvSpPr>
            <p:cNvPr id="13" name="Rectangle 12">
              <a:extLst>
                <a:ext uri="{FF2B5EF4-FFF2-40B4-BE49-F238E27FC236}">
                  <a16:creationId xmlns:a16="http://schemas.microsoft.com/office/drawing/2014/main" id="{6CB0E42E-5F2F-43FA-9874-D3AD0A17C3C4}"/>
                </a:ext>
              </a:extLst>
            </p:cNvPr>
            <p:cNvSpPr/>
            <p:nvPr/>
          </p:nvSpPr>
          <p:spPr>
            <a:xfrm>
              <a:off x="744476" y="4697662"/>
              <a:ext cx="3422349" cy="710552"/>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15" name="Oval 14">
              <a:extLst>
                <a:ext uri="{FF2B5EF4-FFF2-40B4-BE49-F238E27FC236}">
                  <a16:creationId xmlns:a16="http://schemas.microsoft.com/office/drawing/2014/main" id="{4AB07A08-A6E0-41C5-9E18-BDD5971F87A2}"/>
                </a:ext>
              </a:extLst>
            </p:cNvPr>
            <p:cNvSpPr/>
            <p:nvPr/>
          </p:nvSpPr>
          <p:spPr>
            <a:xfrm>
              <a:off x="3597854" y="4625152"/>
              <a:ext cx="855571" cy="855571"/>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715DEBC1-C07B-44EE-8FD2-DB7CA4CAEF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18167" y="4852145"/>
              <a:ext cx="225278" cy="401583"/>
            </a:xfrm>
            <a:prstGeom prst="rect">
              <a:avLst/>
            </a:prstGeom>
          </p:spPr>
        </p:pic>
      </p:grpSp>
      <p:sp>
        <p:nvSpPr>
          <p:cNvPr id="16" name="Oval 15">
            <a:extLst>
              <a:ext uri="{FF2B5EF4-FFF2-40B4-BE49-F238E27FC236}">
                <a16:creationId xmlns:a16="http://schemas.microsoft.com/office/drawing/2014/main" id="{0127A8EE-7F21-4B87-B126-CD1D58D4A4F7}"/>
              </a:ext>
            </a:extLst>
          </p:cNvPr>
          <p:cNvSpPr/>
          <p:nvPr/>
        </p:nvSpPr>
        <p:spPr>
          <a:xfrm>
            <a:off x="4560826" y="2368543"/>
            <a:ext cx="3816350" cy="3816350"/>
          </a:xfrm>
          <a:prstGeom prst="ellipse">
            <a:avLst/>
          </a:prstGeom>
          <a:noFill/>
          <a:ln w="38100">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7B662FEB-7D2A-4C10-A970-82F2D4A58F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88423" y="2747126"/>
            <a:ext cx="4593615" cy="3382562"/>
          </a:xfrm>
          <a:prstGeom prst="rect">
            <a:avLst/>
          </a:prstGeom>
        </p:spPr>
      </p:pic>
    </p:spTree>
    <p:extLst>
      <p:ext uri="{BB962C8B-B14F-4D97-AF65-F5344CB8AC3E}">
        <p14:creationId xmlns:p14="http://schemas.microsoft.com/office/powerpoint/2010/main" val="184975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righ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nextCondLst>
                <p:cond evt="onClick" delay="0">
                  <p:tgtEl>
                    <p:spTgt spid="2"/>
                  </p:tgtEl>
                </p:cond>
              </p:nextCondLst>
            </p:seq>
          </p:childTnLst>
        </p:cTn>
      </p:par>
    </p:tnLst>
    <p:bldLst>
      <p:bldP spid="11" grpId="0" animBg="1"/>
      <p:bldP spid="2"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Crops</a:t>
            </a:r>
          </a:p>
        </p:txBody>
      </p:sp>
      <p:sp>
        <p:nvSpPr>
          <p:cNvPr id="5" name="Rectangle 4"/>
          <p:cNvSpPr/>
          <p:nvPr/>
        </p:nvSpPr>
        <p:spPr>
          <a:xfrm>
            <a:off x="766824" y="1927185"/>
            <a:ext cx="4517353" cy="2708434"/>
          </a:xfrm>
          <a:prstGeom prst="rect">
            <a:avLst/>
          </a:prstGeom>
        </p:spPr>
        <p:txBody>
          <a:bodyPr wrap="square" lIns="108000" tIns="0" rIns="0" bIns="0">
            <a:spAutoFit/>
          </a:bodyPr>
          <a:lstStyle/>
          <a:p>
            <a:r>
              <a:rPr lang="en-GB" sz="1600" dirty="0">
                <a:latin typeface="Twinkl" pitchFamily="50" charset="0"/>
              </a:rPr>
              <a:t>Farmers grew a variety of crops. Wheat and barley were used to make flour, which was then turned into bread and porridge. A plant called flax was turned into material to make clothes. Other farmers grew beans and peas. </a:t>
            </a:r>
          </a:p>
          <a:p>
            <a:endParaRPr lang="en-GB" sz="1600" dirty="0">
              <a:latin typeface="Twinkl" pitchFamily="50" charset="0"/>
            </a:endParaRPr>
          </a:p>
          <a:p>
            <a:r>
              <a:rPr lang="en-GB" sz="1600" b="1" dirty="0">
                <a:latin typeface="Twinkl" pitchFamily="50" charset="0"/>
              </a:rPr>
              <a:t>Did You Know?</a:t>
            </a:r>
          </a:p>
          <a:p>
            <a:r>
              <a:rPr lang="en-GB" sz="1600" dirty="0">
                <a:latin typeface="Twinkl" pitchFamily="50" charset="0"/>
              </a:rPr>
              <a:t>A piece of bread from the Stone Age was found in Oxfordshire. Archaeologists think it was </a:t>
            </a:r>
            <a:br>
              <a:rPr lang="en-GB" sz="1600" dirty="0">
                <a:latin typeface="Twinkl" pitchFamily="50" charset="0"/>
              </a:rPr>
            </a:br>
            <a:r>
              <a:rPr lang="en-GB" sz="1600" dirty="0">
                <a:latin typeface="Twinkl" pitchFamily="50" charset="0"/>
              </a:rPr>
              <a:t>from around 3600 BC!</a:t>
            </a:r>
          </a:p>
          <a:p>
            <a:endParaRPr lang="en-GB" sz="1600" dirty="0">
              <a:latin typeface="Twinkl" pitchFamily="50" charset="0"/>
            </a:endParaRPr>
          </a:p>
        </p:txBody>
      </p:sp>
      <p:sp>
        <p:nvSpPr>
          <p:cNvPr id="9" name="Oval 8">
            <a:extLst>
              <a:ext uri="{FF2B5EF4-FFF2-40B4-BE49-F238E27FC236}">
                <a16:creationId xmlns:a16="http://schemas.microsoft.com/office/drawing/2014/main" id="{E98F8D3A-9C61-4FBC-A6D8-74580C212184}"/>
              </a:ext>
            </a:extLst>
          </p:cNvPr>
          <p:cNvSpPr/>
          <p:nvPr/>
        </p:nvSpPr>
        <p:spPr>
          <a:xfrm>
            <a:off x="5405376" y="1927185"/>
            <a:ext cx="2971800" cy="2971800"/>
          </a:xfrm>
          <a:prstGeom prst="ellipse">
            <a:avLst/>
          </a:prstGeom>
          <a:solidFill>
            <a:srgbClr val="768A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F1032CC5-A59B-43F8-B54E-EA37DDAE65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7032" y="2338754"/>
            <a:ext cx="3661318" cy="3754071"/>
          </a:xfrm>
          <a:prstGeom prst="rect">
            <a:avLst/>
          </a:prstGeom>
        </p:spPr>
      </p:pic>
    </p:spTree>
    <p:extLst>
      <p:ext uri="{BB962C8B-B14F-4D97-AF65-F5344CB8AC3E}">
        <p14:creationId xmlns:p14="http://schemas.microsoft.com/office/powerpoint/2010/main" val="292362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fade">
                                      <p:cBhvr>
                                        <p:cTn id="10"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356AA87-FD84-4317-9B16-70B8F88C356E}"/>
              </a:ext>
            </a:extLst>
          </p:cNvPr>
          <p:cNvSpPr/>
          <p:nvPr/>
        </p:nvSpPr>
        <p:spPr>
          <a:xfrm>
            <a:off x="4142734" y="4012830"/>
            <a:ext cx="4234442" cy="464331"/>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324000" tIns="108000" rIns="1332000" bIns="108000" rtlCol="0" anchor="ctr">
            <a:spAutoFit/>
          </a:bodyPr>
          <a:lstStyle/>
          <a:p>
            <a:pPr algn="ctr"/>
            <a:r>
              <a:rPr lang="en-GB" sz="1600" dirty="0">
                <a:solidFill>
                  <a:schemeClr val="tx1"/>
                </a:solidFill>
                <a:latin typeface="Twinkl" pitchFamily="50" charset="0"/>
              </a:rPr>
              <a:t>An upper quern stone</a:t>
            </a:r>
          </a:p>
        </p:txBody>
      </p:sp>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Tools</a:t>
            </a:r>
          </a:p>
        </p:txBody>
      </p:sp>
      <p:sp>
        <p:nvSpPr>
          <p:cNvPr id="5" name="Rectangle 4"/>
          <p:cNvSpPr/>
          <p:nvPr/>
        </p:nvSpPr>
        <p:spPr>
          <a:xfrm>
            <a:off x="766824" y="1927185"/>
            <a:ext cx="7621526" cy="1723549"/>
          </a:xfrm>
          <a:prstGeom prst="rect">
            <a:avLst/>
          </a:prstGeom>
        </p:spPr>
        <p:txBody>
          <a:bodyPr wrap="square" lIns="108000" tIns="0" rIns="0" bIns="0">
            <a:spAutoFit/>
          </a:bodyPr>
          <a:lstStyle/>
          <a:p>
            <a:r>
              <a:rPr lang="en-GB" sz="1600" dirty="0">
                <a:latin typeface="Twinkl" pitchFamily="50" charset="0"/>
              </a:rPr>
              <a:t>As the name suggests, the Stone Age was a time when tools were mostly made of stone. The age ended when people began to </a:t>
            </a:r>
            <a:r>
              <a:rPr lang="en-GB" sz="1600" b="1" dirty="0">
                <a:latin typeface="Twinkl" pitchFamily="50" charset="0"/>
                <a:hlinkClick r:id="rId2" action="ppaction://hlinksldjump"/>
              </a:rPr>
              <a:t>smelt</a:t>
            </a:r>
            <a:r>
              <a:rPr lang="en-GB" sz="1600" dirty="0">
                <a:latin typeface="Twinkl" pitchFamily="50" charset="0"/>
              </a:rPr>
              <a:t> metal to use for tools. </a:t>
            </a:r>
          </a:p>
          <a:p>
            <a:endParaRPr lang="en-GB" sz="1600" dirty="0">
              <a:latin typeface="Twinkl" pitchFamily="50" charset="0"/>
            </a:endParaRPr>
          </a:p>
          <a:p>
            <a:r>
              <a:rPr lang="en-GB" sz="1600" dirty="0">
                <a:latin typeface="Twinkl" pitchFamily="50" charset="0"/>
              </a:rPr>
              <a:t>A quern was used to grind wheat into flour. It was made of two stone circles. The one on the bottom didn’t move. The upper stone had a hole in the middle and could turn round. Wheat was poured into the hole and then the top stone was turned using a handle. This ground the wheat into flour.</a:t>
            </a:r>
          </a:p>
        </p:txBody>
      </p:sp>
      <p:grpSp>
        <p:nvGrpSpPr>
          <p:cNvPr id="6" name="Group 5">
            <a:extLst>
              <a:ext uri="{FF2B5EF4-FFF2-40B4-BE49-F238E27FC236}">
                <a16:creationId xmlns:a16="http://schemas.microsoft.com/office/drawing/2014/main" id="{E792D9A8-0424-4597-A661-7C6679E55D78}"/>
              </a:ext>
            </a:extLst>
          </p:cNvPr>
          <p:cNvGrpSpPr/>
          <p:nvPr/>
        </p:nvGrpSpPr>
        <p:grpSpPr>
          <a:xfrm>
            <a:off x="4716463" y="5282596"/>
            <a:ext cx="3704191" cy="855571"/>
            <a:chOff x="792712" y="4670494"/>
            <a:chExt cx="3704191" cy="855571"/>
          </a:xfrm>
        </p:grpSpPr>
        <p:sp>
          <p:nvSpPr>
            <p:cNvPr id="8" name="Rectangle 7">
              <a:extLst>
                <a:ext uri="{FF2B5EF4-FFF2-40B4-BE49-F238E27FC236}">
                  <a16:creationId xmlns:a16="http://schemas.microsoft.com/office/drawing/2014/main" id="{355E9E98-42D0-45C1-A0EB-736D7C682B0F}"/>
                </a:ext>
              </a:extLst>
            </p:cNvPr>
            <p:cNvSpPr/>
            <p:nvPr/>
          </p:nvSpPr>
          <p:spPr>
            <a:xfrm>
              <a:off x="792712" y="4743002"/>
              <a:ext cx="3422349" cy="710552"/>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10" name="Oval 9">
              <a:extLst>
                <a:ext uri="{FF2B5EF4-FFF2-40B4-BE49-F238E27FC236}">
                  <a16:creationId xmlns:a16="http://schemas.microsoft.com/office/drawing/2014/main" id="{4C8998DD-7814-43A2-8B4A-3B9736EBE449}"/>
                </a:ext>
              </a:extLst>
            </p:cNvPr>
            <p:cNvSpPr/>
            <p:nvPr/>
          </p:nvSpPr>
          <p:spPr>
            <a:xfrm>
              <a:off x="3641332" y="4670494"/>
              <a:ext cx="855571" cy="855571"/>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189963AE-B23F-46B8-8834-7F0094BCE4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6478" y="4897487"/>
              <a:ext cx="225278" cy="401583"/>
            </a:xfrm>
            <a:prstGeom prst="rect">
              <a:avLst/>
            </a:prstGeom>
          </p:spPr>
        </p:pic>
      </p:grpSp>
      <p:pic>
        <p:nvPicPr>
          <p:cNvPr id="2056" name="Picture 8" descr="Image result for quern stone">
            <a:extLst>
              <a:ext uri="{FF2B5EF4-FFF2-40B4-BE49-F238E27FC236}">
                <a16:creationId xmlns:a16="http://schemas.microsoft.com/office/drawing/2014/main" id="{867F3C19-0A8D-4D0B-BE3B-CD07EF279E2B}"/>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1569" b="9118"/>
          <a:stretch/>
        </p:blipFill>
        <p:spPr bwMode="auto">
          <a:xfrm>
            <a:off x="766824" y="3818437"/>
            <a:ext cx="3825236" cy="2274387"/>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2">
            <a:extLst>
              <a:ext uri="{FF2B5EF4-FFF2-40B4-BE49-F238E27FC236}">
                <a16:creationId xmlns:a16="http://schemas.microsoft.com/office/drawing/2014/main" id="{1388B6B4-AC74-4CD9-80F4-A0D9C28BF6C6}"/>
              </a:ext>
            </a:extLst>
          </p:cNvPr>
          <p:cNvSpPr txBox="1">
            <a:spLocks noChangeArrowheads="1"/>
          </p:cNvSpPr>
          <p:nvPr/>
        </p:nvSpPr>
        <p:spPr bwMode="auto">
          <a:xfrm>
            <a:off x="776854" y="6138167"/>
            <a:ext cx="3805176"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dirty="0">
                <a:latin typeface="Tuffy" panose="020B0603060100000000" pitchFamily="34" charset="0"/>
                <a:ea typeface="Tuffy" panose="020B0603060100000000" pitchFamily="34" charset="0"/>
                <a:cs typeface="Tuffy" panose="020B0603060100000000" pitchFamily="34" charset="0"/>
              </a:rPr>
              <a:t>By Green Lane - Own work, CC BY-SA 3.0</a:t>
            </a:r>
            <a:r>
              <a:rPr lang="en-GB" altLang="en-US" sz="600" dirty="0">
                <a:latin typeface="Tuffy" panose="020B0603060100000000" pitchFamily="34" charset="0"/>
                <a:ea typeface="Tuffy" panose="020B0603060100000000" pitchFamily="34" charset="0"/>
                <a:cs typeface="Tuffy" panose="020B0603060100000000" pitchFamily="34" charset="0"/>
              </a:rPr>
              <a:t>.</a:t>
            </a:r>
          </a:p>
        </p:txBody>
      </p:sp>
    </p:spTree>
    <p:extLst>
      <p:ext uri="{BB962C8B-B14F-4D97-AF65-F5344CB8AC3E}">
        <p14:creationId xmlns:p14="http://schemas.microsoft.com/office/powerpoint/2010/main" val="260425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356AA87-FD84-4317-9B16-70B8F88C356E}"/>
              </a:ext>
            </a:extLst>
          </p:cNvPr>
          <p:cNvSpPr/>
          <p:nvPr/>
        </p:nvSpPr>
        <p:spPr>
          <a:xfrm>
            <a:off x="4142734" y="3429000"/>
            <a:ext cx="4234442" cy="464331"/>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324000" tIns="108000" rIns="1332000" bIns="108000" rtlCol="0" anchor="ctr">
            <a:spAutoFit/>
          </a:bodyPr>
          <a:lstStyle/>
          <a:p>
            <a:pPr algn="ctr"/>
            <a:r>
              <a:rPr lang="en-GB" sz="1600" dirty="0">
                <a:solidFill>
                  <a:schemeClr val="tx1"/>
                </a:solidFill>
                <a:latin typeface="Twinkl" pitchFamily="50" charset="0"/>
              </a:rPr>
              <a:t>Flint sickle</a:t>
            </a:r>
          </a:p>
        </p:txBody>
      </p:sp>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Tools</a:t>
            </a:r>
          </a:p>
        </p:txBody>
      </p:sp>
      <p:sp>
        <p:nvSpPr>
          <p:cNvPr id="5" name="Rectangle 4"/>
          <p:cNvSpPr/>
          <p:nvPr/>
        </p:nvSpPr>
        <p:spPr>
          <a:xfrm>
            <a:off x="766824" y="1927185"/>
            <a:ext cx="7621526" cy="984885"/>
          </a:xfrm>
          <a:prstGeom prst="rect">
            <a:avLst/>
          </a:prstGeom>
        </p:spPr>
        <p:txBody>
          <a:bodyPr wrap="square" lIns="108000" tIns="0" rIns="0" bIns="0">
            <a:spAutoFit/>
          </a:bodyPr>
          <a:lstStyle/>
          <a:p>
            <a:r>
              <a:rPr lang="en-GB" sz="1600" dirty="0">
                <a:latin typeface="Twinkl" pitchFamily="50" charset="0"/>
              </a:rPr>
              <a:t>Farmers began to use wooden ploughs pulled by cattle to prepare the ground for crops to be grown.</a:t>
            </a:r>
          </a:p>
          <a:p>
            <a:endParaRPr lang="en-GB" sz="1600" dirty="0">
              <a:latin typeface="Twinkl" pitchFamily="50" charset="0"/>
            </a:endParaRPr>
          </a:p>
          <a:p>
            <a:r>
              <a:rPr lang="en-GB" sz="1600" dirty="0">
                <a:latin typeface="Twinkl" pitchFamily="50" charset="0"/>
              </a:rPr>
              <a:t>Crops were harvested using sickles made from a rock made out of flint.</a:t>
            </a:r>
          </a:p>
        </p:txBody>
      </p:sp>
      <p:pic>
        <p:nvPicPr>
          <p:cNvPr id="3074" name="Picture 2" descr="File:Sickle flint - see 09.180.1605 MET 09.180.1605-emf.jpeg">
            <a:extLst>
              <a:ext uri="{FF2B5EF4-FFF2-40B4-BE49-F238E27FC236}">
                <a16:creationId xmlns:a16="http://schemas.microsoft.com/office/drawing/2014/main" id="{3C187CD4-7315-47CA-BC21-08851EFFCD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035" b="14538"/>
          <a:stretch/>
        </p:blipFill>
        <p:spPr bwMode="auto">
          <a:xfrm>
            <a:off x="766824" y="3318608"/>
            <a:ext cx="3778226" cy="277421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2">
            <a:extLst>
              <a:ext uri="{FF2B5EF4-FFF2-40B4-BE49-F238E27FC236}">
                <a16:creationId xmlns:a16="http://schemas.microsoft.com/office/drawing/2014/main" id="{835699D4-DB3D-447C-8B2C-5FA684A6B9B6}"/>
              </a:ext>
            </a:extLst>
          </p:cNvPr>
          <p:cNvSpPr txBox="1">
            <a:spLocks noChangeArrowheads="1"/>
          </p:cNvSpPr>
          <p:nvPr/>
        </p:nvSpPr>
        <p:spPr bwMode="auto">
          <a:xfrm>
            <a:off x="776854" y="6138167"/>
            <a:ext cx="3805176"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dirty="0">
                <a:latin typeface="Tuffy" panose="020B0603060100000000" pitchFamily="34" charset="0"/>
                <a:ea typeface="Tuffy" panose="020B0603060100000000" pitchFamily="34" charset="0"/>
                <a:cs typeface="Tuffy" panose="020B0603060100000000" pitchFamily="34" charset="0"/>
              </a:rPr>
              <a:t>By Roger Fund- Own work, CC BY-SA 3.0</a:t>
            </a:r>
            <a:r>
              <a:rPr lang="en-GB" altLang="en-US" sz="600" dirty="0">
                <a:latin typeface="Tuffy" panose="020B0603060100000000" pitchFamily="34" charset="0"/>
                <a:ea typeface="Tuffy" panose="020B0603060100000000" pitchFamily="34" charset="0"/>
                <a:cs typeface="Tuffy" panose="020B0603060100000000" pitchFamily="34" charset="0"/>
              </a:rPr>
              <a:t>.</a:t>
            </a:r>
          </a:p>
        </p:txBody>
      </p:sp>
    </p:spTree>
    <p:extLst>
      <p:ext uri="{BB962C8B-B14F-4D97-AF65-F5344CB8AC3E}">
        <p14:creationId xmlns:p14="http://schemas.microsoft.com/office/powerpoint/2010/main" val="13713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How Do We Know?</a:t>
            </a:r>
          </a:p>
        </p:txBody>
      </p:sp>
      <p:sp>
        <p:nvSpPr>
          <p:cNvPr id="5" name="Rectangle 4"/>
          <p:cNvSpPr/>
          <p:nvPr/>
        </p:nvSpPr>
        <p:spPr>
          <a:xfrm>
            <a:off x="766824" y="1927185"/>
            <a:ext cx="7621526" cy="1477328"/>
          </a:xfrm>
          <a:prstGeom prst="rect">
            <a:avLst/>
          </a:prstGeom>
        </p:spPr>
        <p:txBody>
          <a:bodyPr wrap="square" lIns="108000" tIns="0" rIns="0" bIns="0">
            <a:spAutoFit/>
          </a:bodyPr>
          <a:lstStyle/>
          <a:p>
            <a:r>
              <a:rPr lang="en-GB" sz="1600" b="1" dirty="0">
                <a:latin typeface="Twinkl" pitchFamily="50" charset="0"/>
                <a:hlinkClick r:id="rId2" action="ppaction://hlinksldjump"/>
              </a:rPr>
              <a:t>Archaeologists</a:t>
            </a:r>
            <a:r>
              <a:rPr lang="en-GB" sz="1600" dirty="0">
                <a:latin typeface="Twinkl" pitchFamily="50" charset="0"/>
              </a:rPr>
              <a:t> have </a:t>
            </a:r>
            <a:r>
              <a:rPr lang="en-GB" sz="1600" b="1" dirty="0">
                <a:latin typeface="Twinkl" pitchFamily="50" charset="0"/>
                <a:hlinkClick r:id="rId2" action="ppaction://hlinksldjump"/>
              </a:rPr>
              <a:t>excavated</a:t>
            </a:r>
            <a:r>
              <a:rPr lang="en-GB" sz="1600" dirty="0">
                <a:latin typeface="Twinkl" pitchFamily="50" charset="0"/>
              </a:rPr>
              <a:t> many sites and discovered </a:t>
            </a:r>
            <a:r>
              <a:rPr lang="en-GB" sz="1600" b="1" dirty="0">
                <a:latin typeface="Twinkl" pitchFamily="50" charset="0"/>
                <a:hlinkClick r:id="rId2" action="ppaction://hlinksldjump"/>
              </a:rPr>
              <a:t>artefacts</a:t>
            </a:r>
            <a:r>
              <a:rPr lang="en-GB" sz="1600" dirty="0">
                <a:latin typeface="Twinkl" pitchFamily="50" charset="0"/>
              </a:rPr>
              <a:t> from the Stone Age. These include parts of tools and the bones of animals.</a:t>
            </a:r>
          </a:p>
          <a:p>
            <a:endParaRPr lang="en-GB" sz="1600" dirty="0">
              <a:latin typeface="Twinkl" pitchFamily="50" charset="0"/>
            </a:endParaRPr>
          </a:p>
          <a:p>
            <a:r>
              <a:rPr lang="en-GB" sz="1600" dirty="0">
                <a:latin typeface="Twinkl" pitchFamily="50" charset="0"/>
              </a:rPr>
              <a:t>In 1850, a storm uncovered the remains of a Neolithic village called </a:t>
            </a:r>
            <a:r>
              <a:rPr lang="en-GB" sz="1600" dirty="0" err="1">
                <a:latin typeface="Twinkl" pitchFamily="50" charset="0"/>
              </a:rPr>
              <a:t>Skara</a:t>
            </a:r>
            <a:r>
              <a:rPr lang="en-GB" sz="1600" dirty="0">
                <a:latin typeface="Twinkl" pitchFamily="50" charset="0"/>
              </a:rPr>
              <a:t> Brae off the coast of Scotland. The village was well preserved and has helped archaeologists learn lots about Stone Age life.</a:t>
            </a:r>
          </a:p>
        </p:txBody>
      </p:sp>
      <p:grpSp>
        <p:nvGrpSpPr>
          <p:cNvPr id="6" name="Group 5">
            <a:extLst>
              <a:ext uri="{FF2B5EF4-FFF2-40B4-BE49-F238E27FC236}">
                <a16:creationId xmlns:a16="http://schemas.microsoft.com/office/drawing/2014/main" id="{25EB35BE-0F95-445C-AB00-A902D3E2FF4E}"/>
              </a:ext>
            </a:extLst>
          </p:cNvPr>
          <p:cNvGrpSpPr/>
          <p:nvPr/>
        </p:nvGrpSpPr>
        <p:grpSpPr>
          <a:xfrm>
            <a:off x="4716463" y="5282596"/>
            <a:ext cx="3704191" cy="855571"/>
            <a:chOff x="792712" y="4670494"/>
            <a:chExt cx="3704191" cy="855571"/>
          </a:xfrm>
        </p:grpSpPr>
        <p:sp>
          <p:nvSpPr>
            <p:cNvPr id="7" name="Rectangle 6">
              <a:extLst>
                <a:ext uri="{FF2B5EF4-FFF2-40B4-BE49-F238E27FC236}">
                  <a16:creationId xmlns:a16="http://schemas.microsoft.com/office/drawing/2014/main" id="{16B922B2-98FF-4F88-808C-82EE3F3F026A}"/>
                </a:ext>
              </a:extLst>
            </p:cNvPr>
            <p:cNvSpPr/>
            <p:nvPr/>
          </p:nvSpPr>
          <p:spPr>
            <a:xfrm>
              <a:off x="792712" y="4743002"/>
              <a:ext cx="3422349" cy="710552"/>
            </a:xfrm>
            <a:prstGeom prst="rect">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84000" bIns="108000" rtlCol="0" anchor="ctr">
              <a:spAutoFit/>
            </a:bodyPr>
            <a:lstStyle/>
            <a:p>
              <a:r>
                <a:rPr lang="en-GB" sz="1600" dirty="0">
                  <a:solidFill>
                    <a:schemeClr val="tx1"/>
                  </a:solidFill>
                  <a:latin typeface="Twinkl" pitchFamily="50" charset="0"/>
                </a:rPr>
                <a:t>Click on the words in bold to find out what they mean.</a:t>
              </a:r>
            </a:p>
          </p:txBody>
        </p:sp>
        <p:sp>
          <p:nvSpPr>
            <p:cNvPr id="8" name="Oval 7">
              <a:extLst>
                <a:ext uri="{FF2B5EF4-FFF2-40B4-BE49-F238E27FC236}">
                  <a16:creationId xmlns:a16="http://schemas.microsoft.com/office/drawing/2014/main" id="{83D77FC2-3B4F-4651-802A-7C2F8444A2BF}"/>
                </a:ext>
              </a:extLst>
            </p:cNvPr>
            <p:cNvSpPr/>
            <p:nvPr/>
          </p:nvSpPr>
          <p:spPr>
            <a:xfrm>
              <a:off x="3641332" y="4670494"/>
              <a:ext cx="855571" cy="855571"/>
            </a:xfrm>
            <a:prstGeom prst="ellipse">
              <a:avLst/>
            </a:prstGeom>
            <a:solidFill>
              <a:schemeClr val="bg1"/>
            </a:solidFill>
            <a:ln w="28575">
              <a:solidFill>
                <a:srgbClr val="246A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3C2AF17B-3E58-446A-B752-FF289775C8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6478" y="4897487"/>
              <a:ext cx="225278" cy="401583"/>
            </a:xfrm>
            <a:prstGeom prst="rect">
              <a:avLst/>
            </a:prstGeom>
          </p:spPr>
        </p:pic>
      </p:grpSp>
      <p:pic>
        <p:nvPicPr>
          <p:cNvPr id="3" name="Picture 2">
            <a:extLst>
              <a:ext uri="{FF2B5EF4-FFF2-40B4-BE49-F238E27FC236}">
                <a16:creationId xmlns:a16="http://schemas.microsoft.com/office/drawing/2014/main" id="{B4C4945C-BA73-4D79-90E7-DECDF55DB2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9423" y="3710072"/>
            <a:ext cx="4279111" cy="2201100"/>
          </a:xfrm>
          <a:prstGeom prst="rect">
            <a:avLst/>
          </a:prstGeom>
        </p:spPr>
      </p:pic>
    </p:spTree>
    <p:extLst>
      <p:ext uri="{BB962C8B-B14F-4D97-AF65-F5344CB8AC3E}">
        <p14:creationId xmlns:p14="http://schemas.microsoft.com/office/powerpoint/2010/main" val="3525637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a:xfrm>
            <a:off x="439616" y="765175"/>
            <a:ext cx="8242422" cy="994306"/>
          </a:xfrm>
          <a:prstGeom prst="roundRect">
            <a:avLst>
              <a:gd name="adj" fmla="val 0"/>
            </a:avLst>
          </a:prstGeom>
          <a:solidFill>
            <a:srgbClr val="246A9D"/>
          </a:solidFill>
        </p:spPr>
        <p:txBody>
          <a:bodyPr/>
          <a:lstStyle/>
          <a:p>
            <a:r>
              <a:rPr lang="en-GB" sz="3600" dirty="0">
                <a:solidFill>
                  <a:schemeClr val="bg1"/>
                </a:solidFill>
                <a:latin typeface="Twinkl SemiBold" pitchFamily="2" charset="0"/>
              </a:rPr>
              <a:t>Glossary</a:t>
            </a:r>
          </a:p>
        </p:txBody>
      </p:sp>
      <p:sp>
        <p:nvSpPr>
          <p:cNvPr id="5" name="Rectangle 4"/>
          <p:cNvSpPr/>
          <p:nvPr/>
        </p:nvSpPr>
        <p:spPr>
          <a:xfrm>
            <a:off x="766824" y="1927185"/>
            <a:ext cx="7621526" cy="3693319"/>
          </a:xfrm>
          <a:prstGeom prst="rect">
            <a:avLst/>
          </a:prstGeom>
        </p:spPr>
        <p:txBody>
          <a:bodyPr wrap="square" lIns="108000" tIns="0" rIns="0" bIns="0">
            <a:spAutoFit/>
          </a:bodyPr>
          <a:lstStyle/>
          <a:p>
            <a:r>
              <a:rPr lang="en-GB" sz="1600" b="1" dirty="0">
                <a:latin typeface="Twinkl" pitchFamily="50" charset="0"/>
                <a:hlinkClick r:id="rId2" action="ppaction://hlinksldjump"/>
              </a:rPr>
              <a:t>artefacts</a:t>
            </a:r>
            <a:r>
              <a:rPr lang="en-GB" sz="1600" dirty="0">
                <a:latin typeface="Twinkl" pitchFamily="50" charset="0"/>
              </a:rPr>
              <a:t> – Objects from the past.</a:t>
            </a:r>
            <a:endParaRPr lang="en-GB" sz="1600" b="1" dirty="0">
              <a:latin typeface="Twinkl" pitchFamily="50" charset="0"/>
              <a:hlinkClick r:id="rId2" action="ppaction://hlinksldjump"/>
            </a:endParaRPr>
          </a:p>
          <a:p>
            <a:endParaRPr lang="en-GB" sz="1600" b="1" dirty="0">
              <a:latin typeface="Twinkl" pitchFamily="50" charset="0"/>
              <a:hlinkClick r:id="rId2" action="ppaction://hlinksldjump"/>
            </a:endParaRPr>
          </a:p>
          <a:p>
            <a:r>
              <a:rPr lang="en-GB" sz="1600" b="1" dirty="0">
                <a:latin typeface="Twinkl" pitchFamily="50" charset="0"/>
                <a:hlinkClick r:id="rId2" action="ppaction://hlinksldjump"/>
              </a:rPr>
              <a:t>archaeologists</a:t>
            </a:r>
            <a:r>
              <a:rPr lang="en-GB" sz="1600" dirty="0">
                <a:latin typeface="Twinkl" pitchFamily="50" charset="0"/>
              </a:rPr>
              <a:t> – The people who study human history and prehistory. </a:t>
            </a:r>
          </a:p>
          <a:p>
            <a:endParaRPr lang="en-GB" sz="1600" b="1" dirty="0">
              <a:latin typeface="Twinkl" pitchFamily="50" charset="0"/>
              <a:hlinkClick r:id="rId3" action="ppaction://hlinksldjump"/>
            </a:endParaRPr>
          </a:p>
          <a:p>
            <a:r>
              <a:rPr lang="en-GB" sz="1600" b="1" dirty="0">
                <a:latin typeface="Twinkl" pitchFamily="50" charset="0"/>
                <a:hlinkClick r:id="rId3" action="ppaction://hlinksldjump"/>
              </a:rPr>
              <a:t>domesticated</a:t>
            </a:r>
            <a:r>
              <a:rPr lang="en-GB" sz="1600" dirty="0">
                <a:latin typeface="Twinkl" pitchFamily="50" charset="0"/>
              </a:rPr>
              <a:t> – To tame a wild animal. </a:t>
            </a:r>
          </a:p>
          <a:p>
            <a:endParaRPr lang="en-GB" sz="1600" b="1" dirty="0">
              <a:latin typeface="Twinkl" pitchFamily="50" charset="0"/>
              <a:hlinkClick r:id="rId4" action="ppaction://hlinksldjump"/>
            </a:endParaRPr>
          </a:p>
          <a:p>
            <a:r>
              <a:rPr lang="en-GB" sz="1600" b="1" dirty="0">
                <a:latin typeface="Twinkl" pitchFamily="50" charset="0"/>
                <a:hlinkClick r:id="rId2" action="ppaction://hlinksldjump"/>
              </a:rPr>
              <a:t>excavated</a:t>
            </a:r>
            <a:r>
              <a:rPr lang="en-GB" sz="1600" dirty="0">
                <a:latin typeface="Twinkl" pitchFamily="50" charset="0"/>
              </a:rPr>
              <a:t> – Dug up to uncover things from the past. </a:t>
            </a:r>
            <a:endParaRPr lang="en-GB" sz="1600" b="1" dirty="0">
              <a:latin typeface="Twinkl" pitchFamily="50" charset="0"/>
              <a:hlinkClick r:id="rId4" action="ppaction://hlinksldjump"/>
            </a:endParaRPr>
          </a:p>
          <a:p>
            <a:endParaRPr lang="en-GB" sz="1600" b="1" dirty="0">
              <a:latin typeface="Twinkl" pitchFamily="50" charset="0"/>
              <a:hlinkClick r:id="rId4" action="ppaction://hlinksldjump"/>
            </a:endParaRPr>
          </a:p>
          <a:p>
            <a:r>
              <a:rPr lang="en-GB" sz="1600" b="1" dirty="0">
                <a:latin typeface="Twinkl" pitchFamily="50" charset="0"/>
                <a:hlinkClick r:id="rId4" action="ppaction://hlinksldjump"/>
              </a:rPr>
              <a:t>nomadic</a:t>
            </a:r>
            <a:r>
              <a:rPr lang="en-GB" sz="1600" dirty="0">
                <a:latin typeface="Twinkl" pitchFamily="50" charset="0"/>
              </a:rPr>
              <a:t> – A group of people who don’t have a settled home but move from place to place.</a:t>
            </a:r>
            <a:endParaRPr lang="en-GB" sz="1600" b="1" dirty="0">
              <a:latin typeface="Twinkl" pitchFamily="50" charset="0"/>
            </a:endParaRPr>
          </a:p>
          <a:p>
            <a:endParaRPr lang="en-GB" sz="1600" b="1" dirty="0">
              <a:latin typeface="Twinkl" pitchFamily="50" charset="0"/>
              <a:hlinkClick r:id="rId5" action="ppaction://hlinksldjump"/>
            </a:endParaRPr>
          </a:p>
          <a:p>
            <a:r>
              <a:rPr lang="en-GB" sz="1600" b="1" dirty="0">
                <a:latin typeface="Twinkl" pitchFamily="50" charset="0"/>
                <a:hlinkClick r:id="rId5" action="ppaction://hlinksldjump"/>
              </a:rPr>
              <a:t>prehistoric</a:t>
            </a:r>
            <a:r>
              <a:rPr lang="en-GB" sz="1600" b="1" dirty="0">
                <a:latin typeface="Twinkl" pitchFamily="50" charset="0"/>
              </a:rPr>
              <a:t> </a:t>
            </a:r>
            <a:r>
              <a:rPr lang="en-GB" sz="1600" dirty="0">
                <a:latin typeface="Twinkl" pitchFamily="50" charset="0"/>
              </a:rPr>
              <a:t>- The period of history before written records.</a:t>
            </a:r>
          </a:p>
          <a:p>
            <a:endParaRPr lang="en-GB" sz="1600" dirty="0">
              <a:latin typeface="Twinkl" pitchFamily="50" charset="0"/>
            </a:endParaRPr>
          </a:p>
          <a:p>
            <a:r>
              <a:rPr lang="en-GB" sz="1600" b="1" dirty="0">
                <a:latin typeface="Twinkl" pitchFamily="50" charset="0"/>
                <a:hlinkClick r:id="rId6" action="ppaction://hlinksldjump"/>
              </a:rPr>
              <a:t>smelt</a:t>
            </a:r>
            <a:r>
              <a:rPr lang="en-GB" sz="1600" dirty="0">
                <a:latin typeface="Twinkl" pitchFamily="50" charset="0"/>
              </a:rPr>
              <a:t> – The heating and melting of an ore (a material from nature) to get metal.</a:t>
            </a:r>
          </a:p>
          <a:p>
            <a:endParaRPr lang="en-GB" sz="1600" dirty="0">
              <a:latin typeface="Twinkl" pitchFamily="50" charset="0"/>
            </a:endParaRPr>
          </a:p>
        </p:txBody>
      </p:sp>
    </p:spTree>
    <p:extLst>
      <p:ext uri="{BB962C8B-B14F-4D97-AF65-F5344CB8AC3E}">
        <p14:creationId xmlns:p14="http://schemas.microsoft.com/office/powerpoint/2010/main" val="16438492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57</TotalTime>
  <Words>756</Words>
  <Application>Microsoft Office PowerPoint</Application>
  <PresentationFormat>On-screen Show (4:3)</PresentationFormat>
  <Paragraphs>58</Paragraphs>
  <Slides>10</Slides>
  <Notes>0</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Twinkl</vt:lpstr>
      <vt:lpstr>Twinkl SemiBold</vt:lpstr>
      <vt:lpstr>Arial</vt:lpstr>
      <vt:lpstr>Tuffy</vt:lpstr>
      <vt:lpstr>Calibri</vt:lpstr>
      <vt:lpstr>Office Theme</vt:lpstr>
      <vt:lpstr>PowerPoint Presentation</vt:lpstr>
      <vt:lpstr>Hunter-Gatherers</vt:lpstr>
      <vt:lpstr>The Start of Farming</vt:lpstr>
      <vt:lpstr>Animals</vt:lpstr>
      <vt:lpstr>Crops</vt:lpstr>
      <vt:lpstr>Tools</vt:lpstr>
      <vt:lpstr>Tools</vt:lpstr>
      <vt:lpstr>How Do We Know?</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teacher</cp:lastModifiedBy>
  <cp:revision>7</cp:revision>
  <dcterms:created xsi:type="dcterms:W3CDTF">2018-10-23T11:14:27Z</dcterms:created>
  <dcterms:modified xsi:type="dcterms:W3CDTF">2020-06-11T11:18:56Z</dcterms:modified>
</cp:coreProperties>
</file>