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9" r:id="rId1"/>
  </p:sldMasterIdLst>
  <p:sldIdLst>
    <p:sldId id="256" r:id="rId2"/>
    <p:sldId id="257" r:id="rId3"/>
    <p:sldId id="278" r:id="rId4"/>
    <p:sldId id="275" r:id="rId5"/>
    <p:sldId id="276" r:id="rId6"/>
    <p:sldId id="277" r:id="rId7"/>
    <p:sldId id="258" r:id="rId8"/>
    <p:sldId id="259" r:id="rId9"/>
    <p:sldId id="260" r:id="rId10"/>
    <p:sldId id="261" r:id="rId11"/>
    <p:sldId id="262" r:id="rId12"/>
    <p:sldId id="263" r:id="rId13"/>
    <p:sldId id="264"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89" autoAdjust="0"/>
    <p:restoredTop sz="94660"/>
  </p:normalViewPr>
  <p:slideViewPr>
    <p:cSldViewPr snapToGrid="0">
      <p:cViewPr varScale="1">
        <p:scale>
          <a:sx n="88" d="100"/>
          <a:sy n="88" d="100"/>
        </p:scale>
        <p:origin x="312" y="62"/>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16" name="Rectangle 15"/>
          <p:cNvSpPr/>
          <p:nvPr/>
        </p:nvSpPr>
        <p:spPr>
          <a:xfrm>
            <a:off x="0" y="0"/>
            <a:ext cx="12192000" cy="6858000"/>
          </a:xfrm>
          <a:prstGeom prst="rect">
            <a:avLst/>
          </a:prstGeom>
          <a:blipFill dpi="0" rotWithShape="1">
            <a:blip r:embed="rId2">
              <a:alphaModFix amt="45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lumMod val="85000"/>
                    <a:lumOff val="15000"/>
                  </a:schemeClr>
                </a:solidFill>
                <a:effectLst/>
                <a:latin typeface="+mj-lt"/>
                <a:ea typeface="+mn-ea"/>
                <a:cs typeface="+mn-cs"/>
              </a:defRPr>
            </a:lvl1pPr>
          </a:lstStyle>
          <a:p>
            <a:r>
              <a:rPr lang="en-US" smtClean="0"/>
              <a:t>Click to edit Master title style</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1"/>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chemeClr val="tx1"/>
                </a:solidFill>
                <a:latin typeface="+mn-lt"/>
              </a:defRPr>
            </a:lvl1pPr>
          </a:lstStyle>
          <a:p>
            <a:fld id="{4AA82B71-250A-4399-9A78-A56FAE525CA1}" type="datetimeFigureOut">
              <a:rPr lang="en-GB" smtClean="0"/>
              <a:t>04/06/2020</a:t>
            </a:fld>
            <a:endParaRPr lang="en-GB"/>
          </a:p>
        </p:txBody>
      </p:sp>
      <p:sp>
        <p:nvSpPr>
          <p:cNvPr id="21" name="Footer Placeholder 20"/>
          <p:cNvSpPr>
            <a:spLocks noGrp="1"/>
          </p:cNvSpPr>
          <p:nvPr>
            <p:ph type="ftr" sz="quarter" idx="11"/>
          </p:nvPr>
        </p:nvSpPr>
        <p:spPr>
          <a:xfrm>
            <a:off x="1453896" y="5211060"/>
            <a:ext cx="5905500" cy="228600"/>
          </a:xfrm>
        </p:spPr>
        <p:txBody>
          <a:bodyPr/>
          <a:lstStyle>
            <a:lvl1pPr algn="l">
              <a:defRPr>
                <a:solidFill>
                  <a:schemeClr val="tx1">
                    <a:lumMod val="75000"/>
                    <a:lumOff val="25000"/>
                  </a:schemeClr>
                </a:solidFill>
              </a:defRPr>
            </a:lvl1pPr>
          </a:lstStyle>
          <a:p>
            <a:endParaRPr lang="en-GB"/>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1">
                    <a:lumMod val="75000"/>
                    <a:lumOff val="25000"/>
                  </a:schemeClr>
                </a:solidFill>
              </a:defRPr>
            </a:lvl1pPr>
          </a:lstStyle>
          <a:p>
            <a:fld id="{C668C358-48F7-425F-B15C-497DBEAC2069}" type="slidenum">
              <a:rPr lang="en-GB" smtClean="0"/>
              <a:t>‹#›</a:t>
            </a:fld>
            <a:endParaRPr lang="en-GB"/>
          </a:p>
        </p:txBody>
      </p:sp>
    </p:spTree>
    <p:extLst>
      <p:ext uri="{BB962C8B-B14F-4D97-AF65-F5344CB8AC3E}">
        <p14:creationId xmlns:p14="http://schemas.microsoft.com/office/powerpoint/2010/main" val="290824552"/>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AA82B71-250A-4399-9A78-A56FAE525CA1}" type="datetimeFigureOut">
              <a:rPr lang="en-GB" smtClean="0"/>
              <a:t>04/06/2020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668C358-48F7-425F-B15C-497DBEAC2069}" type="slidenum">
              <a:rPr lang="en-GB" smtClean="0"/>
              <a:t>‹#›</a:t>
            </a:fld>
            <a:endParaRPr lang="en-GB"/>
          </a:p>
        </p:txBody>
      </p:sp>
    </p:spTree>
    <p:extLst>
      <p:ext uri="{BB962C8B-B14F-4D97-AF65-F5344CB8AC3E}">
        <p14:creationId xmlns:p14="http://schemas.microsoft.com/office/powerpoint/2010/main" val="27902016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22" name="Rectangle 21"/>
          <p:cNvSpPr/>
          <p:nvPr/>
        </p:nvSpPr>
        <p:spPr>
          <a:xfrm>
            <a:off x="0" y="0"/>
            <a:ext cx="12192000" cy="6858000"/>
          </a:xfrm>
          <a:prstGeom prst="rect">
            <a:avLst/>
          </a:prstGeom>
          <a:blipFill dpi="0" rotWithShape="1">
            <a:blip r:embed="rId2">
              <a:alphaModFix amt="45000"/>
              <a:duotone>
                <a:schemeClr val="accent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0"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kern="1200" cap="all" spc="-100" baseline="0" dirty="0">
                <a:solidFill>
                  <a:schemeClr val="tx1">
                    <a:lumMod val="85000"/>
                    <a:lumOff val="15000"/>
                  </a:schemeClr>
                </a:solidFill>
                <a:effectLst/>
                <a:latin typeface="+mj-lt"/>
                <a:ea typeface="+mn-ea"/>
                <a:cs typeface="+mn-cs"/>
              </a:defRPr>
            </a:lvl1pPr>
          </a:lstStyle>
          <a:p>
            <a:r>
              <a:rPr lang="en-US" smtClean="0"/>
              <a:t>Click to edit Master title style</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defRPr sz="1600">
                <a:solidFill>
                  <a:schemeClr val="tx1"/>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chemeClr val="tx1"/>
                </a:solidFill>
                <a:latin typeface="+mn-lt"/>
                <a:ea typeface="+mn-ea"/>
                <a:cs typeface="+mn-cs"/>
              </a:defRPr>
            </a:lvl1pPr>
          </a:lstStyle>
          <a:p>
            <a:fld id="{4AA82B71-250A-4399-9A78-A56FAE525CA1}" type="datetimeFigureOut">
              <a:rPr lang="en-GB" smtClean="0"/>
              <a:t>04/06/2020</a:t>
            </a:fld>
            <a:endParaRPr lang="en-GB"/>
          </a:p>
        </p:txBody>
      </p:sp>
      <p:sp>
        <p:nvSpPr>
          <p:cNvPr id="5" name="Footer Placeholder 4"/>
          <p:cNvSpPr>
            <a:spLocks noGrp="1"/>
          </p:cNvSpPr>
          <p:nvPr>
            <p:ph type="ftr" sz="quarter" idx="11"/>
          </p:nvPr>
        </p:nvSpPr>
        <p:spPr>
          <a:xfrm>
            <a:off x="1453553" y="5211060"/>
            <a:ext cx="5907024" cy="228600"/>
          </a:xfrm>
        </p:spPr>
        <p:txBody>
          <a:bodyPr/>
          <a:lstStyle>
            <a:lvl1pPr algn="l">
              <a:defRPr/>
            </a:lvl1pPr>
          </a:lstStyle>
          <a:p>
            <a:endParaRPr lang="en-GB"/>
          </a:p>
        </p:txBody>
      </p:sp>
      <p:sp>
        <p:nvSpPr>
          <p:cNvPr id="6" name="Slide Number Placeholder 5"/>
          <p:cNvSpPr>
            <a:spLocks noGrp="1"/>
          </p:cNvSpPr>
          <p:nvPr>
            <p:ph type="sldNum" sz="quarter" idx="12"/>
          </p:nvPr>
        </p:nvSpPr>
        <p:spPr>
          <a:xfrm>
            <a:off x="8604504" y="5211060"/>
            <a:ext cx="2112264" cy="228600"/>
          </a:xfrm>
        </p:spPr>
        <p:txBody>
          <a:bodyPr/>
          <a:lstStyle/>
          <a:p>
            <a:fld id="{C668C358-48F7-425F-B15C-497DBEAC2069}" type="slidenum">
              <a:rPr lang="en-GB" smtClean="0"/>
              <a:t>‹#›</a:t>
            </a:fld>
            <a:endParaRPr lang="en-GB"/>
          </a:p>
        </p:txBody>
      </p:sp>
    </p:spTree>
    <p:extLst>
      <p:ext uri="{BB962C8B-B14F-4D97-AF65-F5344CB8AC3E}">
        <p14:creationId xmlns:p14="http://schemas.microsoft.com/office/powerpoint/2010/main" val="58034208"/>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AA82B71-250A-4399-9A78-A56FAE525CA1}" type="datetimeFigureOut">
              <a:rPr lang="en-GB" smtClean="0"/>
              <a:t>04/06/2020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668C358-48F7-425F-B15C-497DBEAC2069}" type="slidenum">
              <a:rPr lang="en-GB" smtClean="0"/>
              <a:t>‹#›</a:t>
            </a:fld>
            <a:endParaRPr lang="en-GB"/>
          </a:p>
        </p:txBody>
      </p:sp>
    </p:spTree>
    <p:extLst>
      <p:ext uri="{BB962C8B-B14F-4D97-AF65-F5344CB8AC3E}">
        <p14:creationId xmlns:p14="http://schemas.microsoft.com/office/powerpoint/2010/main" val="35931131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900" b="0">
                <a:solidFill>
                  <a:schemeClr val="tx2"/>
                </a:solidFill>
                <a:latin typeface="+mn-lt"/>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900" b="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AA82B71-250A-4399-9A78-A56FAE525CA1}" type="datetimeFigureOut">
              <a:rPr lang="en-GB" smtClean="0"/>
              <a:t>04/06/2020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668C358-48F7-425F-B15C-497DBEAC2069}" type="slidenum">
              <a:rPr lang="en-GB" smtClean="0"/>
              <a:t>‹#›</a:t>
            </a:fld>
            <a:endParaRPr lang="en-GB"/>
          </a:p>
        </p:txBody>
      </p:sp>
    </p:spTree>
    <p:extLst>
      <p:ext uri="{BB962C8B-B14F-4D97-AF65-F5344CB8AC3E}">
        <p14:creationId xmlns:p14="http://schemas.microsoft.com/office/powerpoint/2010/main" val="17950003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AA82B71-250A-4399-9A78-A56FAE525CA1}" type="datetimeFigureOut">
              <a:rPr lang="en-GB" smtClean="0"/>
              <a:t>04/06/2020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668C358-48F7-425F-B15C-497DBEAC2069}" type="slidenum">
              <a:rPr lang="en-GB" smtClean="0"/>
              <a:t>‹#›</a:t>
            </a:fld>
            <a:endParaRPr lang="en-GB"/>
          </a:p>
        </p:txBody>
      </p:sp>
    </p:spTree>
    <p:extLst>
      <p:ext uri="{BB962C8B-B14F-4D97-AF65-F5344CB8AC3E}">
        <p14:creationId xmlns:p14="http://schemas.microsoft.com/office/powerpoint/2010/main" val="34556032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AA82B71-250A-4399-9A78-A56FAE525CA1}" type="datetimeFigureOut">
              <a:rPr lang="en-GB" smtClean="0"/>
              <a:t>04/06/2020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668C358-48F7-425F-B15C-497DBEAC2069}" type="slidenum">
              <a:rPr lang="en-GB" smtClean="0"/>
              <a:t>‹#›</a:t>
            </a:fld>
            <a:endParaRPr lang="en-GB"/>
          </a:p>
        </p:txBody>
      </p:sp>
    </p:spTree>
    <p:extLst>
      <p:ext uri="{BB962C8B-B14F-4D97-AF65-F5344CB8AC3E}">
        <p14:creationId xmlns:p14="http://schemas.microsoft.com/office/powerpoint/2010/main" val="9270165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6" name="Rectangle 15"/>
          <p:cNvSpPr/>
          <p:nvPr/>
        </p:nvSpPr>
        <p:spPr>
          <a:xfrm>
            <a:off x="245529" y="237744"/>
            <a:ext cx="8531352"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rgbClr val="FFFFFF"/>
                </a:solidFill>
                <a:effectLst/>
                <a:latin typeface="+mj-lt"/>
                <a:ea typeface="+mn-ea"/>
                <a:cs typeface="+mn-cs"/>
              </a:defRPr>
            </a:lvl1pPr>
          </a:lstStyle>
          <a:p>
            <a:r>
              <a:rPr lang="en-US" smtClean="0"/>
              <a:t>Click to edit Master title style</a:t>
            </a:r>
            <a:endParaRPr lang="en-US" dirty="0"/>
          </a:p>
        </p:txBody>
      </p:sp>
      <p:sp>
        <p:nvSpPr>
          <p:cNvPr id="3" name="Content Placeholder 2"/>
          <p:cNvSpPr>
            <a:spLocks noGrp="1"/>
          </p:cNvSpPr>
          <p:nvPr>
            <p:ph idx="1"/>
          </p:nvPr>
        </p:nvSpPr>
        <p:spPr>
          <a:xfrm>
            <a:off x="685800" y="609600"/>
            <a:ext cx="7772400" cy="53340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8" name="Date Placeholder 7"/>
          <p:cNvSpPr>
            <a:spLocks noGrp="1"/>
          </p:cNvSpPr>
          <p:nvPr>
            <p:ph type="dt" sz="half" idx="10"/>
          </p:nvPr>
        </p:nvSpPr>
        <p:spPr/>
        <p:txBody>
          <a:bodyPr/>
          <a:lstStyle/>
          <a:p>
            <a:fld id="{4AA82B71-250A-4399-9A78-A56FAE525CA1}" type="datetimeFigureOut">
              <a:rPr lang="en-GB" smtClean="0"/>
              <a:t>04/06/2020</a:t>
            </a:fld>
            <a:endParaRPr lang="en-GB"/>
          </a:p>
        </p:txBody>
      </p:sp>
      <p:sp>
        <p:nvSpPr>
          <p:cNvPr id="9" name="Footer Placeholder 8"/>
          <p:cNvSpPr>
            <a:spLocks noGrp="1"/>
          </p:cNvSpPr>
          <p:nvPr>
            <p:ph type="ftr" sz="quarter" idx="11"/>
          </p:nvPr>
        </p:nvSpPr>
        <p:spPr/>
        <p:txBody>
          <a:bodyPr/>
          <a:lstStyle>
            <a:lvl1pPr algn="r">
              <a:defRPr/>
            </a:lvl1pPr>
          </a:lstStyle>
          <a:p>
            <a:endParaRPr lang="en-GB"/>
          </a:p>
        </p:txBody>
      </p:sp>
      <p:sp>
        <p:nvSpPr>
          <p:cNvPr id="11" name="Slide Number Placeholder 10"/>
          <p:cNvSpPr>
            <a:spLocks noGrp="1"/>
          </p:cNvSpPr>
          <p:nvPr>
            <p:ph type="sldNum" sz="quarter" idx="12"/>
          </p:nvPr>
        </p:nvSpPr>
        <p:spPr>
          <a:xfrm>
            <a:off x="10393677" y="6223002"/>
            <a:ext cx="1463040" cy="274320"/>
          </a:xfrm>
        </p:spPr>
        <p:txBody>
          <a:bodyPr/>
          <a:lstStyle>
            <a:lvl1pPr>
              <a:defRPr>
                <a:solidFill>
                  <a:srgbClr val="FFFFFF"/>
                </a:solidFill>
              </a:defRPr>
            </a:lvl1pPr>
          </a:lstStyle>
          <a:p>
            <a:fld id="{C668C358-48F7-425F-B15C-497DBEAC2069}" type="slidenum">
              <a:rPr lang="en-GB" smtClean="0"/>
              <a:t>‹#›</a:t>
            </a:fld>
            <a:endParaRPr lang="en-GB"/>
          </a:p>
        </p:txBody>
      </p:sp>
      <p:sp>
        <p:nvSpPr>
          <p:cNvPr id="12" name="Rectangle 11"/>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8838246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rgbClr val="FFFFFF"/>
                </a:solidFill>
                <a:latin typeface="+mj-lt"/>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28599" y="237744"/>
            <a:ext cx="8531352"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solidFill>
                  <a:srgbClr val="FFFFFF"/>
                </a:solidFill>
                <a:effectLst>
                  <a:outerShdw blurRad="12700" dist="6350" dir="2700000" algn="tl" rotWithShape="0">
                    <a:prstClr val="black">
                      <a:alpha val="40000"/>
                    </a:prstClr>
                  </a:outerShdw>
                </a:effectLst>
              </a:defRPr>
            </a:lvl1pPr>
          </a:lstStyle>
          <a:p>
            <a:fld id="{4AA82B71-250A-4399-9A78-A56FAE525CA1}" type="datetimeFigureOut">
              <a:rPr lang="en-GB" smtClean="0"/>
              <a:t>04/06/2020</a:t>
            </a:fld>
            <a:endParaRPr lang="en-GB"/>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2700" dist="6350" dir="2700000" algn="tl" rotWithShape="0">
                    <a:prstClr val="black">
                      <a:alpha val="40000"/>
                    </a:prstClr>
                  </a:outerShdw>
                </a:effectLst>
                <a:latin typeface="+mn-lt"/>
                <a:ea typeface="+mn-ea"/>
                <a:cs typeface="+mn-cs"/>
              </a:defRPr>
            </a:lvl1pPr>
          </a:lstStyle>
          <a:p>
            <a:endParaRPr lang="en-GB"/>
          </a:p>
        </p:txBody>
      </p:sp>
      <p:sp>
        <p:nvSpPr>
          <p:cNvPr id="7" name="Slide Number Placeholder 6"/>
          <p:cNvSpPr>
            <a:spLocks noGrp="1"/>
          </p:cNvSpPr>
          <p:nvPr>
            <p:ph type="sldNum" sz="quarter" idx="12"/>
          </p:nvPr>
        </p:nvSpPr>
        <p:spPr>
          <a:xfrm>
            <a:off x="10396728" y="6227064"/>
            <a:ext cx="1463040" cy="274320"/>
          </a:xfrm>
        </p:spPr>
        <p:txBody>
          <a:bodyPr/>
          <a:lstStyle>
            <a:lvl1pPr>
              <a:defRPr>
                <a:solidFill>
                  <a:srgbClr val="FFFFFF"/>
                </a:solidFill>
              </a:defRPr>
            </a:lvl1pPr>
          </a:lstStyle>
          <a:p>
            <a:fld id="{C668C358-48F7-425F-B15C-497DBEAC2069}" type="slidenum">
              <a:rPr lang="en-GB" smtClean="0"/>
              <a:t>‹#›</a:t>
            </a:fld>
            <a:endParaRPr lang="en-GB"/>
          </a:p>
        </p:txBody>
      </p:sp>
      <p:sp>
        <p:nvSpPr>
          <p:cNvPr id="10" name="Rectangle 9"/>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6025488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AA82B71-250A-4399-9A78-A56FAE525CA1}" type="datetimeFigureOut">
              <a:rPr lang="en-GB" smtClean="0"/>
              <a:t>04/06/2020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668C358-48F7-425F-B15C-497DBEAC2069}" type="slidenum">
              <a:rPr lang="en-GB" smtClean="0"/>
              <a:t>‹#›</a:t>
            </a:fld>
            <a:endParaRPr lang="en-GB"/>
          </a:p>
        </p:txBody>
      </p:sp>
    </p:spTree>
    <p:extLst>
      <p:ext uri="{BB962C8B-B14F-4D97-AF65-F5344CB8AC3E}">
        <p14:creationId xmlns:p14="http://schemas.microsoft.com/office/powerpoint/2010/main" val="22357849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AA82B71-250A-4399-9A78-A56FAE525CA1}" type="datetimeFigureOut">
              <a:rPr lang="en-GB" smtClean="0"/>
              <a:t>04/06/2020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668C358-48F7-425F-B15C-497DBEAC2069}" type="slidenum">
              <a:rPr lang="en-GB" smtClean="0"/>
              <a:t>‹#›</a:t>
            </a:fld>
            <a:endParaRPr lang="en-GB"/>
          </a:p>
        </p:txBody>
      </p:sp>
    </p:spTree>
    <p:extLst>
      <p:ext uri="{BB962C8B-B14F-4D97-AF65-F5344CB8AC3E}">
        <p14:creationId xmlns:p14="http://schemas.microsoft.com/office/powerpoint/2010/main" val="40171838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274320" y="6307672"/>
            <a:ext cx="2743200" cy="274320"/>
          </a:xfrm>
          <a:prstGeom prst="rect">
            <a:avLst/>
          </a:prstGeom>
        </p:spPr>
        <p:txBody>
          <a:bodyPr vert="horz" lIns="91440" tIns="45720" rIns="91440" bIns="45720" rtlCol="0" anchor="b"/>
          <a:lstStyle>
            <a:lvl1pPr algn="l">
              <a:defRPr sz="1000">
                <a:solidFill>
                  <a:schemeClr val="tx1">
                    <a:lumMod val="75000"/>
                    <a:lumOff val="25000"/>
                  </a:schemeClr>
                </a:solidFill>
              </a:defRPr>
            </a:lvl1pPr>
          </a:lstStyle>
          <a:p>
            <a:fld id="{4AA82B71-250A-4399-9A78-A56FAE525CA1}" type="datetimeFigureOut">
              <a:rPr lang="en-GB" smtClean="0"/>
              <a:t>04/06/2020</a:t>
            </a:fld>
            <a:endParaRPr lang="en-GB"/>
          </a:p>
        </p:txBody>
      </p:sp>
      <p:sp>
        <p:nvSpPr>
          <p:cNvPr id="5" name="Footer Placeholder 4"/>
          <p:cNvSpPr>
            <a:spLocks noGrp="1"/>
          </p:cNvSpPr>
          <p:nvPr>
            <p:ph type="ftr" sz="quarter" idx="3"/>
          </p:nvPr>
        </p:nvSpPr>
        <p:spPr>
          <a:xfrm>
            <a:off x="3489960" y="6307672"/>
            <a:ext cx="5212080" cy="274320"/>
          </a:xfrm>
          <a:prstGeom prst="rect">
            <a:avLst/>
          </a:prstGeom>
        </p:spPr>
        <p:txBody>
          <a:bodyPr vert="horz" lIns="91440" tIns="45720" rIns="91440" bIns="45720" rtlCol="0" anchor="b"/>
          <a:lstStyle>
            <a:lvl1pPr algn="ctr">
              <a:defRPr sz="1000">
                <a:solidFill>
                  <a:schemeClr val="tx1">
                    <a:lumMod val="75000"/>
                    <a:lumOff val="25000"/>
                  </a:schemeClr>
                </a:solidFill>
              </a:defRPr>
            </a:lvl1pPr>
          </a:lstStyle>
          <a:p>
            <a:endParaRPr lang="en-GB"/>
          </a:p>
        </p:txBody>
      </p:sp>
      <p:sp>
        <p:nvSpPr>
          <p:cNvPr id="6" name="Slide Number Placeholder 5"/>
          <p:cNvSpPr>
            <a:spLocks noGrp="1"/>
          </p:cNvSpPr>
          <p:nvPr>
            <p:ph type="sldNum" sz="quarter" idx="4"/>
          </p:nvPr>
        </p:nvSpPr>
        <p:spPr>
          <a:xfrm>
            <a:off x="10469880" y="6307672"/>
            <a:ext cx="1463040" cy="274320"/>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C668C358-48F7-425F-B15C-497DBEAC2069}" type="slidenum">
              <a:rPr lang="en-GB" smtClean="0"/>
              <a:t>‹#›</a:t>
            </a:fld>
            <a:endParaRPr lang="en-GB"/>
          </a:p>
        </p:txBody>
      </p:sp>
    </p:spTree>
    <p:extLst>
      <p:ext uri="{BB962C8B-B14F-4D97-AF65-F5344CB8AC3E}">
        <p14:creationId xmlns:p14="http://schemas.microsoft.com/office/powerpoint/2010/main" val="1306730027"/>
      </p:ext>
    </p:extLst>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 id="2147483700" r:id="rId11"/>
  </p:sldLayoutIdLst>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www.youtube.com/watch?v=vP4iY1TtS3s" TargetMode="External"/><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latin typeface="Twinkl Cursive Looped" panose="02000000000000000000" pitchFamily="2" charset="0"/>
              </a:rPr>
              <a:t>I have a dream</a:t>
            </a:r>
            <a:endParaRPr lang="en-GB" dirty="0">
              <a:latin typeface="Twinkl Cursive Looped" panose="02000000000000000000" pitchFamily="2" charset="0"/>
            </a:endParaRPr>
          </a:p>
        </p:txBody>
      </p:sp>
    </p:spTree>
    <p:extLst>
      <p:ext uri="{BB962C8B-B14F-4D97-AF65-F5344CB8AC3E}">
        <p14:creationId xmlns:p14="http://schemas.microsoft.com/office/powerpoint/2010/main" val="198382808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9284" y="381964"/>
            <a:ext cx="8299050" cy="856527"/>
          </a:xfrm>
        </p:spPr>
        <p:txBody>
          <a:bodyPr>
            <a:normAutofit fontScale="90000"/>
          </a:bodyPr>
          <a:lstStyle/>
          <a:p>
            <a:r>
              <a:rPr lang="en-GB" sz="3200" u="sng" dirty="0" smtClean="0">
                <a:latin typeface="Twinkl Cursive Looped" panose="02000000000000000000" pitchFamily="2" charset="0"/>
              </a:rPr>
              <a:t>Tuesday </a:t>
            </a:r>
            <a:r>
              <a:rPr lang="en-GB" sz="3200" u="sng" dirty="0" smtClean="0">
                <a:latin typeface="Twinkl Cursive Looped" panose="02000000000000000000" pitchFamily="2" charset="0"/>
              </a:rPr>
              <a:t>9</a:t>
            </a:r>
            <a:r>
              <a:rPr lang="en-GB" sz="3200" u="sng" baseline="30000" dirty="0" smtClean="0">
                <a:latin typeface="Twinkl Cursive Looped" panose="02000000000000000000" pitchFamily="2" charset="0"/>
              </a:rPr>
              <a:t>th</a:t>
            </a:r>
            <a:r>
              <a:rPr lang="en-GB" sz="3200" u="sng" dirty="0" smtClean="0">
                <a:latin typeface="Twinkl Cursive Looped" panose="02000000000000000000" pitchFamily="2" charset="0"/>
              </a:rPr>
              <a:t> </a:t>
            </a:r>
            <a:r>
              <a:rPr lang="en-GB" sz="3200" u="sng" dirty="0" smtClean="0">
                <a:latin typeface="Twinkl Cursive Looped" panose="02000000000000000000" pitchFamily="2" charset="0"/>
              </a:rPr>
              <a:t>June 2020</a:t>
            </a:r>
            <a:r>
              <a:rPr lang="en-GB" sz="3200" dirty="0" smtClean="0">
                <a:latin typeface="Twinkl Cursive Looped" panose="02000000000000000000" pitchFamily="2" charset="0"/>
              </a:rPr>
              <a:t/>
            </a:r>
            <a:br>
              <a:rPr lang="en-GB" sz="3200" dirty="0" smtClean="0">
                <a:latin typeface="Twinkl Cursive Looped" panose="02000000000000000000" pitchFamily="2" charset="0"/>
              </a:rPr>
            </a:br>
            <a:endParaRPr lang="en-GB" sz="3200" dirty="0">
              <a:latin typeface="Twinkl Cursive Looped" panose="02000000000000000000" pitchFamily="2" charset="0"/>
            </a:endParaRPr>
          </a:p>
        </p:txBody>
      </p:sp>
      <p:sp>
        <p:nvSpPr>
          <p:cNvPr id="5" name="Content Placeholder 4"/>
          <p:cNvSpPr>
            <a:spLocks noGrp="1"/>
          </p:cNvSpPr>
          <p:nvPr>
            <p:ph idx="1"/>
          </p:nvPr>
        </p:nvSpPr>
        <p:spPr>
          <a:xfrm>
            <a:off x="509285" y="1805651"/>
            <a:ext cx="10615916" cy="4612566"/>
          </a:xfrm>
        </p:spPr>
        <p:txBody>
          <a:bodyPr>
            <a:normAutofit/>
          </a:bodyPr>
          <a:lstStyle/>
          <a:p>
            <a:pPr marL="0" indent="0">
              <a:buNone/>
            </a:pPr>
            <a:r>
              <a:rPr lang="en-US" sz="3200" b="1" u="sng" dirty="0" smtClean="0">
                <a:latin typeface="Twinkl Cursive Looped" panose="02000000000000000000" pitchFamily="2" charset="0"/>
              </a:rPr>
              <a:t>The Louisiana </a:t>
            </a:r>
            <a:r>
              <a:rPr lang="en-US" sz="3200" b="1" u="sng" dirty="0">
                <a:latin typeface="Twinkl Cursive Looped" panose="02000000000000000000" pitchFamily="2" charset="0"/>
              </a:rPr>
              <a:t>Literacy </a:t>
            </a:r>
            <a:r>
              <a:rPr lang="en-US" sz="3200" b="1" u="sng" dirty="0" smtClean="0">
                <a:latin typeface="Twinkl Cursive Looped" panose="02000000000000000000" pitchFamily="2" charset="0"/>
              </a:rPr>
              <a:t>test:</a:t>
            </a:r>
            <a:br>
              <a:rPr lang="en-US" sz="3200" b="1" u="sng" dirty="0" smtClean="0">
                <a:latin typeface="Twinkl Cursive Looped" panose="02000000000000000000" pitchFamily="2" charset="0"/>
              </a:rPr>
            </a:br>
            <a:r>
              <a:rPr lang="en-US" sz="3200" b="1" u="sng" dirty="0" smtClean="0">
                <a:latin typeface="Twinkl Cursive Looped" panose="02000000000000000000" pitchFamily="2" charset="0"/>
              </a:rPr>
              <a:t> </a:t>
            </a:r>
          </a:p>
          <a:p>
            <a:r>
              <a:rPr lang="en-US" sz="3200" dirty="0">
                <a:latin typeface="Twinkl Cursive Looped" panose="02000000000000000000" pitchFamily="2" charset="0"/>
              </a:rPr>
              <a:t>Y</a:t>
            </a:r>
            <a:r>
              <a:rPr lang="en-US" sz="3200" dirty="0" smtClean="0">
                <a:latin typeface="Twinkl Cursive Looped" panose="02000000000000000000" pitchFamily="2" charset="0"/>
              </a:rPr>
              <a:t>ou have 10 minutes </a:t>
            </a:r>
            <a:r>
              <a:rPr lang="en-US" sz="3200" dirty="0">
                <a:latin typeface="Twinkl Cursive Looped" panose="02000000000000000000" pitchFamily="2" charset="0"/>
              </a:rPr>
              <a:t>to </a:t>
            </a:r>
            <a:r>
              <a:rPr lang="en-US" sz="3200" dirty="0" smtClean="0">
                <a:latin typeface="Twinkl Cursive Looped" panose="02000000000000000000" pitchFamily="2" charset="0"/>
              </a:rPr>
              <a:t>complete this test. </a:t>
            </a:r>
          </a:p>
          <a:p>
            <a:r>
              <a:rPr lang="en-US" sz="3200" dirty="0" smtClean="0">
                <a:latin typeface="Twinkl Cursive Looped" panose="02000000000000000000" pitchFamily="2" charset="0"/>
              </a:rPr>
              <a:t>Any incorrect answers </a:t>
            </a:r>
            <a:r>
              <a:rPr lang="en-US" sz="3200" dirty="0">
                <a:latin typeface="Twinkl Cursive Looped" panose="02000000000000000000" pitchFamily="2" charset="0"/>
              </a:rPr>
              <a:t>results in failure of the test.</a:t>
            </a:r>
            <a:endParaRPr lang="en-GB" sz="3200" dirty="0">
              <a:latin typeface="Twinkl Cursive Looped" panose="02000000000000000000" pitchFamily="2" charset="0"/>
            </a:endParaRPr>
          </a:p>
          <a:p>
            <a:endParaRPr lang="en-US" sz="2800" dirty="0" smtClean="0">
              <a:latin typeface="Twinkl Cursive Looped" panose="02000000000000000000" pitchFamily="2" charset="0"/>
            </a:endParaRPr>
          </a:p>
          <a:p>
            <a:r>
              <a:rPr lang="en-US" sz="2800" dirty="0" smtClean="0">
                <a:latin typeface="Twinkl Cursive Looped" panose="02000000000000000000" pitchFamily="2" charset="0"/>
              </a:rPr>
              <a:t>*NOT a scary test*, don’t worry, but we need to complete this to understand the rest of the lesson. It will become clear </a:t>
            </a:r>
            <a:r>
              <a:rPr lang="en-US" sz="2800" dirty="0" smtClean="0">
                <a:latin typeface="Twinkl Cursive Looped" panose="02000000000000000000" pitchFamily="2" charset="0"/>
                <a:sym typeface="Wingdings" panose="05000000000000000000" pitchFamily="2" charset="2"/>
              </a:rPr>
              <a:t> </a:t>
            </a:r>
            <a:endParaRPr lang="en-GB" sz="2800" dirty="0">
              <a:latin typeface="Twinkl Cursive Looped" panose="02000000000000000000" pitchFamily="2" charset="0"/>
            </a:endParaRPr>
          </a:p>
        </p:txBody>
      </p:sp>
    </p:spTree>
    <p:extLst>
      <p:ext uri="{BB962C8B-B14F-4D97-AF65-F5344CB8AC3E}">
        <p14:creationId xmlns:p14="http://schemas.microsoft.com/office/powerpoint/2010/main" val="135004227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05113" y="773722"/>
            <a:ext cx="11505235" cy="5765973"/>
          </a:xfrm>
        </p:spPr>
        <p:txBody>
          <a:bodyPr>
            <a:normAutofit/>
          </a:bodyPr>
          <a:lstStyle/>
          <a:p>
            <a:r>
              <a:rPr lang="en-US" sz="2800" dirty="0" smtClean="0">
                <a:latin typeface="Twinkl Cursive Looped" panose="02000000000000000000" pitchFamily="2" charset="0"/>
              </a:rPr>
              <a:t>How </a:t>
            </a:r>
            <a:r>
              <a:rPr lang="en-US" sz="2800" dirty="0">
                <a:latin typeface="Twinkl Cursive Looped" panose="02000000000000000000" pitchFamily="2" charset="0"/>
              </a:rPr>
              <a:t>did you feel about the test</a:t>
            </a:r>
            <a:r>
              <a:rPr lang="en-US" sz="2800" dirty="0" smtClean="0">
                <a:latin typeface="Twinkl Cursive Looped" panose="02000000000000000000" pitchFamily="2" charset="0"/>
              </a:rPr>
              <a:t>?</a:t>
            </a:r>
          </a:p>
          <a:p>
            <a:endParaRPr lang="en-GB" sz="2800" dirty="0">
              <a:latin typeface="Twinkl Cursive Looped" panose="02000000000000000000" pitchFamily="2" charset="0"/>
            </a:endParaRPr>
          </a:p>
          <a:p>
            <a:r>
              <a:rPr lang="en-GB" sz="2800" b="1" dirty="0" smtClean="0">
                <a:latin typeface="Twinkl Cursive Looped" panose="02000000000000000000" pitchFamily="2" charset="0"/>
              </a:rPr>
              <a:t>The </a:t>
            </a:r>
            <a:r>
              <a:rPr lang="en-GB" sz="2800" b="1" dirty="0">
                <a:latin typeface="Twinkl Cursive Looped" panose="02000000000000000000" pitchFamily="2" charset="0"/>
              </a:rPr>
              <a:t>Louisiana Literacy Test had no standard answer key. The individual white registrars determined what the “correct” answers were. If you didn't get any of these questions right the very first time, you would not have passed. </a:t>
            </a:r>
            <a:endParaRPr lang="en-GB" sz="2800" b="1" dirty="0" smtClean="0">
              <a:latin typeface="Twinkl Cursive Looped" panose="02000000000000000000" pitchFamily="2" charset="0"/>
            </a:endParaRPr>
          </a:p>
          <a:p>
            <a:endParaRPr lang="en-US" sz="2800" dirty="0">
              <a:latin typeface="Twinkl Cursive Looped" panose="02000000000000000000" pitchFamily="2" charset="0"/>
            </a:endParaRPr>
          </a:p>
          <a:p>
            <a:r>
              <a:rPr lang="en-US" sz="2800" dirty="0" smtClean="0">
                <a:solidFill>
                  <a:srgbClr val="FF0000"/>
                </a:solidFill>
                <a:latin typeface="Twinkl Cursive Looped" panose="02000000000000000000" pitchFamily="2" charset="0"/>
              </a:rPr>
              <a:t>Is </a:t>
            </a:r>
            <a:r>
              <a:rPr lang="en-US" sz="2800" dirty="0">
                <a:solidFill>
                  <a:srgbClr val="FF0000"/>
                </a:solidFill>
                <a:latin typeface="Twinkl Cursive Looped" panose="02000000000000000000" pitchFamily="2" charset="0"/>
              </a:rPr>
              <a:t>this a fair test? </a:t>
            </a:r>
            <a:endParaRPr lang="en-US" sz="2800" dirty="0" smtClean="0">
              <a:solidFill>
                <a:srgbClr val="FF0000"/>
              </a:solidFill>
              <a:latin typeface="Twinkl Cursive Looped" panose="02000000000000000000" pitchFamily="2" charset="0"/>
            </a:endParaRPr>
          </a:p>
          <a:p>
            <a:r>
              <a:rPr lang="en-US" sz="2800" dirty="0" smtClean="0">
                <a:solidFill>
                  <a:srgbClr val="FF0000"/>
                </a:solidFill>
                <a:latin typeface="Twinkl Cursive Looped" panose="02000000000000000000" pitchFamily="2" charset="0"/>
              </a:rPr>
              <a:t>How </a:t>
            </a:r>
            <a:r>
              <a:rPr lang="en-US" sz="2800" dirty="0">
                <a:solidFill>
                  <a:srgbClr val="FF0000"/>
                </a:solidFill>
                <a:latin typeface="Twinkl Cursive Looped" panose="02000000000000000000" pitchFamily="2" charset="0"/>
              </a:rPr>
              <a:t>might people have felt if they actually had to take this test? </a:t>
            </a:r>
            <a:endParaRPr lang="en-GB" sz="2800" dirty="0">
              <a:solidFill>
                <a:srgbClr val="FF0000"/>
              </a:solidFill>
              <a:latin typeface="Twinkl Cursive Looped" panose="02000000000000000000" pitchFamily="2" charset="0"/>
            </a:endParaRPr>
          </a:p>
          <a:p>
            <a:endParaRPr lang="en-GB" dirty="0"/>
          </a:p>
        </p:txBody>
      </p:sp>
    </p:spTree>
    <p:extLst>
      <p:ext uri="{BB962C8B-B14F-4D97-AF65-F5344CB8AC3E}">
        <p14:creationId xmlns:p14="http://schemas.microsoft.com/office/powerpoint/2010/main" val="306293064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74249" y="467600"/>
            <a:ext cx="6096000" cy="1015663"/>
          </a:xfrm>
          <a:prstGeom prst="rect">
            <a:avLst/>
          </a:prstGeom>
        </p:spPr>
        <p:txBody>
          <a:bodyPr>
            <a:spAutoFit/>
          </a:bodyPr>
          <a:lstStyle/>
          <a:p>
            <a:pPr marL="342900" indent="-342900">
              <a:buFont typeface="Arial" panose="020B0604020202020204" pitchFamily="34" charset="0"/>
              <a:buChar char="•"/>
            </a:pPr>
            <a:r>
              <a:rPr lang="en-US" sz="2000" dirty="0" smtClean="0">
                <a:solidFill>
                  <a:srgbClr val="FF0000"/>
                </a:solidFill>
                <a:latin typeface="Twinkl Cursive Looped" panose="02000000000000000000" pitchFamily="2" charset="0"/>
              </a:rPr>
              <a:t>Who is this man?</a:t>
            </a:r>
          </a:p>
          <a:p>
            <a:pPr marL="342900" indent="-342900">
              <a:buFont typeface="Arial" panose="020B0604020202020204" pitchFamily="34" charset="0"/>
              <a:buChar char="•"/>
            </a:pPr>
            <a:r>
              <a:rPr lang="en-US" sz="2000" dirty="0" smtClean="0">
                <a:solidFill>
                  <a:srgbClr val="FF0000"/>
                </a:solidFill>
                <a:latin typeface="Twinkl Cursive Looped" panose="02000000000000000000" pitchFamily="2" charset="0"/>
              </a:rPr>
              <a:t>What is he known for?</a:t>
            </a:r>
          </a:p>
          <a:p>
            <a:pPr marL="342900" indent="-342900">
              <a:buFont typeface="Arial" panose="020B0604020202020204" pitchFamily="34" charset="0"/>
              <a:buChar char="•"/>
            </a:pPr>
            <a:r>
              <a:rPr lang="en-US" sz="2000" dirty="0" smtClean="0">
                <a:solidFill>
                  <a:srgbClr val="FF0000"/>
                </a:solidFill>
                <a:latin typeface="Twinkl Cursive Looped" panose="02000000000000000000" pitchFamily="2" charset="0"/>
              </a:rPr>
              <a:t>Why might we be learning about him today?</a:t>
            </a:r>
            <a:endParaRPr lang="en-US" sz="2000" dirty="0">
              <a:solidFill>
                <a:srgbClr val="FF0000"/>
              </a:solidFill>
              <a:latin typeface="Twinkl Cursive Looped" panose="02000000000000000000" pitchFamily="2" charset="0"/>
            </a:endParaRP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663218" y="347334"/>
            <a:ext cx="4078088" cy="6117128"/>
          </a:xfrm>
          <a:prstGeom prst="rect">
            <a:avLst/>
          </a:prstGeom>
        </p:spPr>
      </p:pic>
      <p:sp>
        <p:nvSpPr>
          <p:cNvPr id="4" name="Rectangle 3"/>
          <p:cNvSpPr/>
          <p:nvPr/>
        </p:nvSpPr>
        <p:spPr>
          <a:xfrm>
            <a:off x="374249" y="1667929"/>
            <a:ext cx="6192485" cy="4154984"/>
          </a:xfrm>
          <a:prstGeom prst="rect">
            <a:avLst/>
          </a:prstGeom>
        </p:spPr>
        <p:txBody>
          <a:bodyPr wrap="square">
            <a:spAutoFit/>
          </a:bodyPr>
          <a:lstStyle/>
          <a:p>
            <a:r>
              <a:rPr lang="en-GB" sz="2400" b="0" i="0" strike="noStrike" dirty="0" smtClean="0">
                <a:effectLst/>
                <a:latin typeface="Twinkl Cursive Looped" panose="02000000000000000000" pitchFamily="2" charset="0"/>
              </a:rPr>
              <a:t>Martin Luther King Jr. (born Michael King Jr.; January 15, 1929 – April 4, 1968) was an American Christian minister and activist who became the most visible spokesperson and leader in the Civil Rights Movement from 1955 until his assassination in 1968. </a:t>
            </a:r>
          </a:p>
          <a:p>
            <a:endParaRPr lang="en-GB" sz="2400" dirty="0">
              <a:latin typeface="Twinkl Cursive Looped" panose="02000000000000000000" pitchFamily="2" charset="0"/>
            </a:endParaRPr>
          </a:p>
          <a:p>
            <a:r>
              <a:rPr lang="en-GB" sz="2400" b="0" i="0" strike="noStrike" dirty="0" smtClean="0">
                <a:effectLst/>
                <a:latin typeface="Twinkl Cursive Looped" panose="02000000000000000000" pitchFamily="2" charset="0"/>
              </a:rPr>
              <a:t>King is best known for advancing civil rights through non-violence</a:t>
            </a:r>
            <a:r>
              <a:rPr lang="en-GB" sz="2400" dirty="0" smtClean="0">
                <a:latin typeface="Twinkl Cursive Looped" panose="02000000000000000000" pitchFamily="2" charset="0"/>
              </a:rPr>
              <a:t>, </a:t>
            </a:r>
            <a:r>
              <a:rPr lang="en-GB" sz="2400" b="0" i="0" strike="noStrike" dirty="0" smtClean="0">
                <a:effectLst/>
                <a:latin typeface="Twinkl Cursive Looped" panose="02000000000000000000" pitchFamily="2" charset="0"/>
              </a:rPr>
              <a:t>inspired by his Christian beliefs and the nonviolent activism of Mahatma Gandhi. </a:t>
            </a:r>
            <a:endParaRPr lang="en-GB" sz="2400" dirty="0">
              <a:latin typeface="Twinkl Cursive Looped" panose="02000000000000000000" pitchFamily="2" charset="0"/>
            </a:endParaRPr>
          </a:p>
        </p:txBody>
      </p:sp>
      <p:sp>
        <p:nvSpPr>
          <p:cNvPr id="5" name="Rectangle 4"/>
          <p:cNvSpPr/>
          <p:nvPr/>
        </p:nvSpPr>
        <p:spPr>
          <a:xfrm>
            <a:off x="374249" y="1667929"/>
            <a:ext cx="6192485" cy="438997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Let’s watch this video to see if you were right and find out more about him…</a:t>
            </a:r>
          </a:p>
          <a:p>
            <a:pPr algn="ctr"/>
            <a:endParaRPr lang="en-US" dirty="0"/>
          </a:p>
          <a:p>
            <a:pPr algn="ctr"/>
            <a:r>
              <a:rPr lang="en-GB" dirty="0">
                <a:hlinkClick r:id="rId3"/>
              </a:rPr>
              <a:t>https://www.youtube.com/watch?v=vP4iY1TtS3s</a:t>
            </a:r>
            <a:endParaRPr lang="en-GB" dirty="0"/>
          </a:p>
          <a:p>
            <a:pPr algn="ctr"/>
            <a:endParaRPr lang="en-GB" dirty="0"/>
          </a:p>
        </p:txBody>
      </p:sp>
    </p:spTree>
    <p:extLst>
      <p:ext uri="{BB962C8B-B14F-4D97-AF65-F5344CB8AC3E}">
        <p14:creationId xmlns:p14="http://schemas.microsoft.com/office/powerpoint/2010/main" val="221898391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3540" y="462986"/>
            <a:ext cx="2639027" cy="4862870"/>
          </a:xfrm>
          <a:prstGeom prst="rect">
            <a:avLst/>
          </a:prstGeom>
        </p:spPr>
        <p:txBody>
          <a:bodyPr wrap="square">
            <a:spAutoFit/>
          </a:bodyPr>
          <a:lstStyle/>
          <a:p>
            <a:r>
              <a:rPr lang="en-US" sz="1600" b="1" dirty="0" smtClean="0">
                <a:latin typeface="Twinkl Cursive Looped" panose="02000000000000000000" pitchFamily="2" charset="0"/>
              </a:rPr>
              <a:t> ‘</a:t>
            </a:r>
            <a:r>
              <a:rPr lang="en-US" sz="2400" b="1" u="sng" dirty="0" smtClean="0">
                <a:latin typeface="Twinkl Cursive Looped" panose="02000000000000000000" pitchFamily="2" charset="0"/>
              </a:rPr>
              <a:t>I have a dream’  </a:t>
            </a:r>
          </a:p>
          <a:p>
            <a:pPr marL="457200" indent="-457200">
              <a:buFont typeface="Arial" panose="020B0604020202020204" pitchFamily="34" charset="0"/>
              <a:buChar char="•"/>
            </a:pPr>
            <a:endParaRPr lang="en-GB" sz="1600" b="1" dirty="0" smtClean="0">
              <a:solidFill>
                <a:srgbClr val="FF0000"/>
              </a:solidFill>
              <a:latin typeface="Twinkl Cursive Looped" panose="02000000000000000000" pitchFamily="2" charset="0"/>
            </a:endParaRPr>
          </a:p>
          <a:p>
            <a:pPr marL="457200" indent="-457200">
              <a:buFont typeface="Arial" panose="020B0604020202020204" pitchFamily="34" charset="0"/>
              <a:buChar char="•"/>
            </a:pPr>
            <a:r>
              <a:rPr lang="en-US" dirty="0">
                <a:solidFill>
                  <a:srgbClr val="FF0000"/>
                </a:solidFill>
                <a:latin typeface="Twinkl Cursive Looped" panose="02000000000000000000" pitchFamily="2" charset="0"/>
              </a:rPr>
              <a:t>W</a:t>
            </a:r>
            <a:r>
              <a:rPr lang="en-US" dirty="0" smtClean="0">
                <a:solidFill>
                  <a:srgbClr val="FF0000"/>
                </a:solidFill>
                <a:latin typeface="Twinkl Cursive Looped" panose="02000000000000000000" pitchFamily="2" charset="0"/>
              </a:rPr>
              <a:t>hat did you notice about the way he spoke? </a:t>
            </a:r>
          </a:p>
          <a:p>
            <a:pPr marL="457200" indent="-457200">
              <a:buFont typeface="Arial" panose="020B0604020202020204" pitchFamily="34" charset="0"/>
              <a:buChar char="•"/>
            </a:pPr>
            <a:endParaRPr lang="en-US" dirty="0">
              <a:solidFill>
                <a:srgbClr val="FF0000"/>
              </a:solidFill>
              <a:latin typeface="Twinkl Cursive Looped" panose="02000000000000000000" pitchFamily="2" charset="0"/>
            </a:endParaRPr>
          </a:p>
          <a:p>
            <a:pPr marL="457200" indent="-457200">
              <a:buFont typeface="Arial" panose="020B0604020202020204" pitchFamily="34" charset="0"/>
              <a:buChar char="•"/>
            </a:pPr>
            <a:r>
              <a:rPr lang="en-US" dirty="0" smtClean="0">
                <a:solidFill>
                  <a:srgbClr val="FF0000"/>
                </a:solidFill>
                <a:latin typeface="Twinkl Cursive Looped" panose="02000000000000000000" pitchFamily="2" charset="0"/>
              </a:rPr>
              <a:t>Discuss the message - What was he talking about?</a:t>
            </a:r>
          </a:p>
          <a:p>
            <a:pPr marL="457200" indent="-457200">
              <a:buFont typeface="Arial" panose="020B0604020202020204" pitchFamily="34" charset="0"/>
              <a:buChar char="•"/>
            </a:pPr>
            <a:endParaRPr lang="en-US" dirty="0" smtClean="0">
              <a:solidFill>
                <a:srgbClr val="FF0000"/>
              </a:solidFill>
              <a:latin typeface="Twinkl Cursive Looped" panose="02000000000000000000" pitchFamily="2" charset="0"/>
            </a:endParaRPr>
          </a:p>
          <a:p>
            <a:pPr marL="457200" indent="-457200">
              <a:buFont typeface="Arial" panose="020B0604020202020204" pitchFamily="34" charset="0"/>
              <a:buChar char="•"/>
            </a:pPr>
            <a:r>
              <a:rPr lang="en-US" dirty="0" smtClean="0">
                <a:solidFill>
                  <a:srgbClr val="FF0000"/>
                </a:solidFill>
                <a:latin typeface="Twinkl Cursive Looped" panose="02000000000000000000" pitchFamily="2" charset="0"/>
              </a:rPr>
              <a:t>What was his vision for the future? </a:t>
            </a:r>
          </a:p>
          <a:p>
            <a:pPr marL="457200" indent="-457200">
              <a:buFont typeface="Arial" panose="020B0604020202020204" pitchFamily="34" charset="0"/>
              <a:buChar char="•"/>
            </a:pPr>
            <a:endParaRPr lang="en-US" dirty="0" smtClean="0">
              <a:solidFill>
                <a:srgbClr val="FF0000"/>
              </a:solidFill>
              <a:latin typeface="Twinkl Cursive Looped" panose="02000000000000000000" pitchFamily="2" charset="0"/>
            </a:endParaRPr>
          </a:p>
          <a:p>
            <a:pPr marL="457200" indent="-457200">
              <a:buFont typeface="Arial" panose="020B0604020202020204" pitchFamily="34" charset="0"/>
              <a:buChar char="•"/>
            </a:pPr>
            <a:r>
              <a:rPr lang="en-US" dirty="0" smtClean="0">
                <a:solidFill>
                  <a:srgbClr val="FF0000"/>
                </a:solidFill>
                <a:latin typeface="Twinkl Cursive Looped" panose="02000000000000000000" pitchFamily="2" charset="0"/>
              </a:rPr>
              <a:t>Has this happened? </a:t>
            </a:r>
          </a:p>
          <a:p>
            <a:endParaRPr lang="en-US" dirty="0">
              <a:solidFill>
                <a:srgbClr val="FF0000"/>
              </a:solidFill>
              <a:latin typeface="Twinkl Cursive Looped" panose="02000000000000000000" pitchFamily="2" charset="0"/>
            </a:endParaRPr>
          </a:p>
        </p:txBody>
      </p:sp>
      <p:pic>
        <p:nvPicPr>
          <p:cNvPr id="4" name="MartinLutherIhaveaDr">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3437682" y="197222"/>
            <a:ext cx="8105078" cy="6078809"/>
          </a:xfrm>
          <a:prstGeom prst="rect">
            <a:avLst/>
          </a:prstGeom>
        </p:spPr>
      </p:pic>
    </p:spTree>
    <p:extLst>
      <p:ext uri="{BB962C8B-B14F-4D97-AF65-F5344CB8AC3E}">
        <p14:creationId xmlns:p14="http://schemas.microsoft.com/office/powerpoint/2010/main" val="190319252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vol="80000">
                <p:cTn id="7" fill="hold" display="0">
                  <p:stCondLst>
                    <p:cond delay="indefinite"/>
                  </p:stCondLst>
                </p:cTn>
                <p:tgtEl>
                  <p:spTgt spid="4"/>
                </p:tgtEl>
              </p:cMediaNode>
            </p:vide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47241" y="451413"/>
            <a:ext cx="11505235" cy="6524863"/>
          </a:xfrm>
          <a:prstGeom prst="rect">
            <a:avLst/>
          </a:prstGeom>
        </p:spPr>
        <p:txBody>
          <a:bodyPr wrap="square">
            <a:spAutoFit/>
          </a:bodyPr>
          <a:lstStyle/>
          <a:p>
            <a:r>
              <a:rPr lang="en-US" sz="2800" b="1" u="sng" dirty="0" smtClean="0">
                <a:latin typeface="Twinkl Cursive Looped" panose="02000000000000000000" pitchFamily="2" charset="0"/>
              </a:rPr>
              <a:t>What is figurative language?</a:t>
            </a:r>
          </a:p>
          <a:p>
            <a:endParaRPr lang="en-US" sz="2800" b="1" u="sng" dirty="0" smtClean="0">
              <a:latin typeface="Twinkl Cursive Looped" panose="02000000000000000000" pitchFamily="2" charset="0"/>
            </a:endParaRPr>
          </a:p>
          <a:p>
            <a:r>
              <a:rPr lang="en-US" sz="2800" dirty="0" smtClean="0">
                <a:latin typeface="Twinkl Cursive Looped" panose="02000000000000000000" pitchFamily="2" charset="0"/>
              </a:rPr>
              <a:t>Recap similes, metaphors, alliteration and personification. What are they? Can you give me an example?</a:t>
            </a:r>
          </a:p>
          <a:p>
            <a:endParaRPr lang="en-US" sz="2800" dirty="0">
              <a:latin typeface="Twinkl Cursive Looped" panose="02000000000000000000" pitchFamily="2" charset="0"/>
            </a:endParaRPr>
          </a:p>
          <a:p>
            <a:pPr algn="ctr"/>
            <a:r>
              <a:rPr lang="en-GB" dirty="0"/>
              <a:t>I have a dream that one day </a:t>
            </a:r>
            <a:endParaRPr lang="en-GB" dirty="0" smtClean="0"/>
          </a:p>
          <a:p>
            <a:pPr algn="ctr"/>
            <a:r>
              <a:rPr lang="en-GB" dirty="0"/>
              <a:t>t</a:t>
            </a:r>
            <a:r>
              <a:rPr lang="en-GB" dirty="0" smtClean="0"/>
              <a:t>his world can </a:t>
            </a:r>
            <a:r>
              <a:rPr lang="en-GB" dirty="0"/>
              <a:t>live in </a:t>
            </a:r>
            <a:r>
              <a:rPr lang="en-GB" dirty="0" smtClean="0"/>
              <a:t>harmony.</a:t>
            </a:r>
            <a:endParaRPr lang="en-GB" dirty="0"/>
          </a:p>
          <a:p>
            <a:pPr algn="ctr"/>
            <a:r>
              <a:rPr lang="en-GB" dirty="0" smtClean="0"/>
              <a:t>And that the youth </a:t>
            </a:r>
            <a:r>
              <a:rPr lang="en-GB" dirty="0"/>
              <a:t>of today will access </a:t>
            </a:r>
            <a:r>
              <a:rPr lang="en-GB" dirty="0" smtClean="0"/>
              <a:t>an education.</a:t>
            </a:r>
            <a:endParaRPr lang="en-US" sz="2800" dirty="0" smtClean="0">
              <a:latin typeface="Twinkl Cursive Looped" panose="02000000000000000000" pitchFamily="2" charset="0"/>
            </a:endParaRPr>
          </a:p>
          <a:p>
            <a:endParaRPr lang="en-US" sz="2800" dirty="0" smtClean="0">
              <a:latin typeface="Twinkl Cursive Looped" panose="02000000000000000000" pitchFamily="2" charset="0"/>
            </a:endParaRPr>
          </a:p>
          <a:p>
            <a:r>
              <a:rPr lang="en-US" sz="2800" dirty="0" smtClean="0">
                <a:latin typeface="Twinkl Cursive Looped" panose="02000000000000000000" pitchFamily="2" charset="0"/>
              </a:rPr>
              <a:t>Read through the example stanza. </a:t>
            </a:r>
            <a:endParaRPr lang="en-US" sz="2800" dirty="0">
              <a:latin typeface="Twinkl Cursive Looped" panose="02000000000000000000" pitchFamily="2" charset="0"/>
            </a:endParaRPr>
          </a:p>
          <a:p>
            <a:r>
              <a:rPr lang="en-US" sz="2800" dirty="0" smtClean="0">
                <a:latin typeface="Twinkl Cursive Looped" panose="02000000000000000000" pitchFamily="2" charset="0"/>
              </a:rPr>
              <a:t>Is this powerful enough? Does it inspire you?</a:t>
            </a:r>
          </a:p>
          <a:p>
            <a:r>
              <a:rPr lang="en-US" sz="2800" dirty="0" smtClean="0">
                <a:latin typeface="Twinkl Cursive Looped" panose="02000000000000000000" pitchFamily="2" charset="0"/>
              </a:rPr>
              <a:t>How could we improve it? How can we add figurative language for effect?</a:t>
            </a:r>
          </a:p>
          <a:p>
            <a:endParaRPr lang="en-GB" sz="2800" dirty="0">
              <a:solidFill>
                <a:srgbClr val="FF0000"/>
              </a:solidFill>
              <a:latin typeface="Twinkl Cursive Looped" panose="02000000000000000000" pitchFamily="2" charset="0"/>
            </a:endParaRPr>
          </a:p>
          <a:p>
            <a:r>
              <a:rPr lang="en-GB" sz="2800" dirty="0" smtClean="0">
                <a:solidFill>
                  <a:srgbClr val="FF0000"/>
                </a:solidFill>
                <a:latin typeface="Twinkl Cursive Looped" panose="02000000000000000000" pitchFamily="2" charset="0"/>
              </a:rPr>
              <a:t>Does it need to rhyme to be a poem?</a:t>
            </a:r>
          </a:p>
          <a:p>
            <a:endParaRPr lang="en-GB" sz="2800" dirty="0" smtClean="0">
              <a:latin typeface="Twinkl Cursive Looped" panose="02000000000000000000" pitchFamily="2" charset="0"/>
            </a:endParaRPr>
          </a:p>
        </p:txBody>
      </p:sp>
    </p:spTree>
    <p:extLst>
      <p:ext uri="{BB962C8B-B14F-4D97-AF65-F5344CB8AC3E}">
        <p14:creationId xmlns:p14="http://schemas.microsoft.com/office/powerpoint/2010/main" val="391169432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17630" y="810228"/>
            <a:ext cx="10407570" cy="5224813"/>
          </a:xfrm>
        </p:spPr>
        <p:txBody>
          <a:bodyPr>
            <a:normAutofit/>
          </a:bodyPr>
          <a:lstStyle/>
          <a:p>
            <a:pPr algn="ctr"/>
            <a:r>
              <a:rPr lang="en-US" sz="2800" b="1" dirty="0" smtClean="0">
                <a:latin typeface="Twinkl Cursive Looped" panose="02000000000000000000" pitchFamily="2" charset="0"/>
              </a:rPr>
              <a:t>What are your dreams for our future world?</a:t>
            </a:r>
          </a:p>
          <a:p>
            <a:pPr algn="ctr"/>
            <a:r>
              <a:rPr lang="en-US" sz="2800" dirty="0" smtClean="0">
                <a:latin typeface="Twinkl Cursive Looped" panose="02000000000000000000" pitchFamily="2" charset="0"/>
              </a:rPr>
              <a:t>Discuss – what are some current issues that you could include?</a:t>
            </a:r>
          </a:p>
          <a:p>
            <a:endParaRPr lang="en-US" sz="2800" dirty="0" smtClean="0">
              <a:latin typeface="Twinkl Cursive Looped" panose="02000000000000000000" pitchFamily="2" charset="0"/>
            </a:endParaRPr>
          </a:p>
          <a:p>
            <a:r>
              <a:rPr lang="en-US" sz="2800" dirty="0" smtClean="0">
                <a:latin typeface="Twinkl Cursive Looped" panose="02000000000000000000" pitchFamily="2" charset="0"/>
              </a:rPr>
              <a:t>Plan </a:t>
            </a:r>
            <a:r>
              <a:rPr lang="en-US" sz="2800" dirty="0">
                <a:latin typeface="Twinkl Cursive Looped" panose="02000000000000000000" pitchFamily="2" charset="0"/>
              </a:rPr>
              <a:t>the figurative language that </a:t>
            </a:r>
            <a:r>
              <a:rPr lang="en-US" sz="2800" dirty="0" smtClean="0">
                <a:latin typeface="Twinkl Cursive Looped" panose="02000000000000000000" pitchFamily="2" charset="0"/>
              </a:rPr>
              <a:t>you are </a:t>
            </a:r>
            <a:r>
              <a:rPr lang="en-US" sz="2800" dirty="0">
                <a:latin typeface="Twinkl Cursive Looped" panose="02000000000000000000" pitchFamily="2" charset="0"/>
              </a:rPr>
              <a:t>going to use in </a:t>
            </a:r>
            <a:r>
              <a:rPr lang="en-US" sz="2800" dirty="0" smtClean="0">
                <a:latin typeface="Twinkl Cursive Looped" panose="02000000000000000000" pitchFamily="2" charset="0"/>
              </a:rPr>
              <a:t>your </a:t>
            </a:r>
            <a:r>
              <a:rPr lang="en-US" sz="2800" dirty="0">
                <a:latin typeface="Twinkl Cursive Looped" panose="02000000000000000000" pitchFamily="2" charset="0"/>
              </a:rPr>
              <a:t>poem. </a:t>
            </a:r>
            <a:r>
              <a:rPr lang="en-US" sz="2800" dirty="0" smtClean="0">
                <a:latin typeface="Twinkl Cursive Looped" panose="02000000000000000000" pitchFamily="2" charset="0"/>
              </a:rPr>
              <a:t>What is the message you’d like to portray? How can you inspire others with your words?</a:t>
            </a:r>
          </a:p>
          <a:p>
            <a:endParaRPr lang="en-GB" sz="2800" dirty="0">
              <a:latin typeface="Twinkl Cursive Looped" panose="02000000000000000000" pitchFamily="2" charset="0"/>
            </a:endParaRPr>
          </a:p>
          <a:p>
            <a:r>
              <a:rPr lang="en-US" sz="2800" dirty="0" smtClean="0">
                <a:latin typeface="Twinkl Cursive Looped" panose="02000000000000000000" pitchFamily="2" charset="0"/>
              </a:rPr>
              <a:t>Share </a:t>
            </a:r>
            <a:r>
              <a:rPr lang="en-US" sz="2800" dirty="0">
                <a:latin typeface="Twinkl Cursive Looped" panose="02000000000000000000" pitchFamily="2" charset="0"/>
              </a:rPr>
              <a:t>good examples of the various different types of figurative language </a:t>
            </a:r>
            <a:r>
              <a:rPr lang="en-US" sz="2800" dirty="0" smtClean="0">
                <a:latin typeface="Twinkl Cursive Looped" panose="02000000000000000000" pitchFamily="2" charset="0"/>
              </a:rPr>
              <a:t>that you have used – what are you proud of?</a:t>
            </a:r>
            <a:endParaRPr lang="en-GB" sz="2800" dirty="0" smtClean="0">
              <a:latin typeface="Twinkl Cursive Looped" panose="02000000000000000000" pitchFamily="2" charset="0"/>
            </a:endParaRPr>
          </a:p>
        </p:txBody>
      </p:sp>
    </p:spTree>
    <p:extLst>
      <p:ext uri="{BB962C8B-B14F-4D97-AF65-F5344CB8AC3E}">
        <p14:creationId xmlns:p14="http://schemas.microsoft.com/office/powerpoint/2010/main" val="338310809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5863" y="272204"/>
            <a:ext cx="5820137" cy="1024161"/>
          </a:xfrm>
        </p:spPr>
        <p:txBody>
          <a:bodyPr>
            <a:noAutofit/>
          </a:bodyPr>
          <a:lstStyle/>
          <a:p>
            <a:r>
              <a:rPr lang="en-GB" sz="3600" u="sng" dirty="0" smtClean="0">
                <a:latin typeface="Twinkl Cursive Looped" panose="02000000000000000000" pitchFamily="2" charset="0"/>
              </a:rPr>
              <a:t>Wednesday 3</a:t>
            </a:r>
            <a:r>
              <a:rPr lang="en-GB" sz="3600" u="sng" baseline="30000" dirty="0" smtClean="0">
                <a:latin typeface="Twinkl Cursive Looped" panose="02000000000000000000" pitchFamily="2" charset="0"/>
              </a:rPr>
              <a:t>rd</a:t>
            </a:r>
            <a:r>
              <a:rPr lang="en-GB" sz="3600" u="sng" dirty="0" smtClean="0">
                <a:latin typeface="Twinkl Cursive Looped" panose="02000000000000000000" pitchFamily="2" charset="0"/>
              </a:rPr>
              <a:t> June 2020</a:t>
            </a:r>
            <a:r>
              <a:rPr lang="en-GB" sz="3600" u="sng" dirty="0">
                <a:latin typeface="Twinkl Cursive Looped" panose="02000000000000000000" pitchFamily="2" charset="0"/>
              </a:rPr>
              <a:t/>
            </a:r>
            <a:br>
              <a:rPr lang="en-GB" sz="3600" u="sng" dirty="0">
                <a:latin typeface="Twinkl Cursive Looped" panose="02000000000000000000" pitchFamily="2" charset="0"/>
              </a:rPr>
            </a:br>
            <a:endParaRPr lang="en-GB" sz="3600" u="sng" dirty="0">
              <a:latin typeface="Twinkl Cursive Looped" panose="02000000000000000000" pitchFamily="2" charset="0"/>
            </a:endParaRPr>
          </a:p>
        </p:txBody>
      </p:sp>
      <p:sp>
        <p:nvSpPr>
          <p:cNvPr id="8" name="Rectangle 7"/>
          <p:cNvSpPr/>
          <p:nvPr/>
        </p:nvSpPr>
        <p:spPr>
          <a:xfrm>
            <a:off x="392430" y="1565910"/>
            <a:ext cx="7311390" cy="4401205"/>
          </a:xfrm>
          <a:prstGeom prst="rect">
            <a:avLst/>
          </a:prstGeom>
        </p:spPr>
        <p:txBody>
          <a:bodyPr wrap="square">
            <a:spAutoFit/>
          </a:bodyPr>
          <a:lstStyle/>
          <a:p>
            <a:r>
              <a:rPr lang="en-GB" sz="2800" dirty="0" smtClean="0">
                <a:latin typeface="Twinkl Cursive Looped" panose="02000000000000000000" pitchFamily="2" charset="0"/>
              </a:rPr>
              <a:t>I have a dream that my four little childre</a:t>
            </a:r>
            <a:r>
              <a:rPr lang="en-GB" sz="2800" dirty="0">
                <a:latin typeface="Twinkl Cursive Looped" panose="02000000000000000000" pitchFamily="2" charset="0"/>
              </a:rPr>
              <a:t>n</a:t>
            </a:r>
            <a:r>
              <a:rPr lang="en-GB" sz="2800" dirty="0" smtClean="0">
                <a:latin typeface="Twinkl Cursive Looped" panose="02000000000000000000" pitchFamily="2" charset="0"/>
              </a:rPr>
              <a:t> will one day live in a nation where they will not be judged by the colour of their skin but by the content of their character. I have a dream ... I have a dream that one day in Alabama, with its vicious racists, that one day right here in Alabama, little black boys and black girls will be able to join hands with little white boys and white girls as sisters and brothers. </a:t>
            </a:r>
          </a:p>
        </p:txBody>
      </p:sp>
      <p:sp>
        <p:nvSpPr>
          <p:cNvPr id="9" name="TextBox 8"/>
          <p:cNvSpPr txBox="1"/>
          <p:nvPr/>
        </p:nvSpPr>
        <p:spPr>
          <a:xfrm>
            <a:off x="7703820" y="514350"/>
            <a:ext cx="4046220" cy="5693866"/>
          </a:xfrm>
          <a:prstGeom prst="rect">
            <a:avLst/>
          </a:prstGeom>
          <a:noFill/>
        </p:spPr>
        <p:txBody>
          <a:bodyPr wrap="square" rtlCol="0">
            <a:spAutoFit/>
          </a:bodyPr>
          <a:lstStyle/>
          <a:p>
            <a:r>
              <a:rPr lang="en-GB" sz="2800" dirty="0" smtClean="0">
                <a:solidFill>
                  <a:srgbClr val="FF0000"/>
                </a:solidFill>
                <a:latin typeface="Twinkl Cursive Looped" panose="02000000000000000000" pitchFamily="2" charset="0"/>
              </a:rPr>
              <a:t>How does MLK describe the future nation he wants his children to live in? </a:t>
            </a:r>
          </a:p>
          <a:p>
            <a:endParaRPr lang="en-GB" sz="2800" dirty="0">
              <a:solidFill>
                <a:srgbClr val="FF0000"/>
              </a:solidFill>
              <a:latin typeface="Twinkl Cursive Looped" panose="02000000000000000000" pitchFamily="2" charset="0"/>
            </a:endParaRPr>
          </a:p>
          <a:p>
            <a:r>
              <a:rPr lang="en-GB" sz="2800" dirty="0" smtClean="0">
                <a:solidFill>
                  <a:srgbClr val="FF0000"/>
                </a:solidFill>
                <a:latin typeface="Twinkl Cursive Looped" panose="02000000000000000000" pitchFamily="2" charset="0"/>
              </a:rPr>
              <a:t>What is the message of this passage?</a:t>
            </a:r>
          </a:p>
          <a:p>
            <a:endParaRPr lang="en-GB" sz="2800" dirty="0">
              <a:solidFill>
                <a:srgbClr val="FF0000"/>
              </a:solidFill>
              <a:latin typeface="Twinkl Cursive Looped" panose="02000000000000000000" pitchFamily="2" charset="0"/>
            </a:endParaRPr>
          </a:p>
          <a:p>
            <a:r>
              <a:rPr lang="en-GB" sz="2800" dirty="0" smtClean="0">
                <a:solidFill>
                  <a:srgbClr val="FF0000"/>
                </a:solidFill>
                <a:latin typeface="Twinkl Cursive Looped" panose="02000000000000000000" pitchFamily="2" charset="0"/>
              </a:rPr>
              <a:t>How has MLK used language/techniques to make his speech memorable and persuasive?</a:t>
            </a:r>
            <a:endParaRPr lang="en-GB" sz="2800" dirty="0">
              <a:solidFill>
                <a:srgbClr val="FF0000"/>
              </a:solidFill>
              <a:latin typeface="Twinkl Cursive Looped" panose="02000000000000000000" pitchFamily="2" charset="0"/>
            </a:endParaRPr>
          </a:p>
        </p:txBody>
      </p:sp>
    </p:spTree>
    <p:extLst>
      <p:ext uri="{BB962C8B-B14F-4D97-AF65-F5344CB8AC3E}">
        <p14:creationId xmlns:p14="http://schemas.microsoft.com/office/powerpoint/2010/main" val="339376896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4091" y="289368"/>
            <a:ext cx="10801109" cy="1215342"/>
          </a:xfrm>
        </p:spPr>
        <p:txBody>
          <a:bodyPr>
            <a:normAutofit/>
          </a:bodyPr>
          <a:lstStyle/>
          <a:p>
            <a:r>
              <a:rPr lang="en-GB" sz="4000" u="sng" dirty="0">
                <a:latin typeface="Twinkl Cursive Looped" panose="02000000000000000000" pitchFamily="2" charset="0"/>
              </a:rPr>
              <a:t/>
            </a:r>
            <a:br>
              <a:rPr lang="en-GB" sz="4000" u="sng" dirty="0">
                <a:latin typeface="Twinkl Cursive Looped" panose="02000000000000000000" pitchFamily="2" charset="0"/>
              </a:rPr>
            </a:br>
            <a:endParaRPr lang="en-GB" sz="4000" u="sng" dirty="0">
              <a:latin typeface="Twinkl Cursive Looped" panose="02000000000000000000" pitchFamily="2" charset="0"/>
            </a:endParaRPr>
          </a:p>
        </p:txBody>
      </p:sp>
      <p:sp>
        <p:nvSpPr>
          <p:cNvPr id="3" name="Content Placeholder 2"/>
          <p:cNvSpPr>
            <a:spLocks noGrp="1"/>
          </p:cNvSpPr>
          <p:nvPr>
            <p:ph idx="1"/>
          </p:nvPr>
        </p:nvSpPr>
        <p:spPr>
          <a:xfrm>
            <a:off x="636607" y="1817225"/>
            <a:ext cx="11039577" cy="4636329"/>
          </a:xfrm>
        </p:spPr>
        <p:txBody>
          <a:bodyPr>
            <a:normAutofit fontScale="77500" lnSpcReduction="20000"/>
          </a:bodyPr>
          <a:lstStyle/>
          <a:p>
            <a:r>
              <a:rPr lang="en-GB" sz="3200" dirty="0" smtClean="0">
                <a:latin typeface="Twinkl Cursive Looped" panose="02000000000000000000" pitchFamily="2" charset="0"/>
              </a:rPr>
              <a:t>Can we write a model stanza together?</a:t>
            </a:r>
            <a:endParaRPr lang="en-GB" sz="3200" dirty="0">
              <a:latin typeface="Twinkl Cursive Looped" panose="02000000000000000000" pitchFamily="2" charset="0"/>
            </a:endParaRPr>
          </a:p>
          <a:p>
            <a:pPr marL="0" indent="0">
              <a:buNone/>
            </a:pPr>
            <a:endParaRPr lang="en-GB" sz="3200" b="1" dirty="0" smtClean="0">
              <a:latin typeface="Twinkl Cursive Looped" panose="02000000000000000000" pitchFamily="2" charset="0"/>
            </a:endParaRPr>
          </a:p>
          <a:p>
            <a:pPr marL="0" indent="0">
              <a:buNone/>
            </a:pPr>
            <a:r>
              <a:rPr lang="en-US" sz="3200" b="1" dirty="0" smtClean="0">
                <a:latin typeface="Twinkl Cursive Looped" panose="02000000000000000000" pitchFamily="2" charset="0"/>
              </a:rPr>
              <a:t>What </a:t>
            </a:r>
            <a:r>
              <a:rPr lang="en-US" sz="3200" b="1" dirty="0">
                <a:latin typeface="Twinkl Cursive Looped" panose="02000000000000000000" pitchFamily="2" charset="0"/>
              </a:rPr>
              <a:t>are your dreams for our future world?</a:t>
            </a:r>
          </a:p>
          <a:p>
            <a:endParaRPr lang="en-GB" sz="3200" dirty="0">
              <a:latin typeface="Twinkl Cursive Looped" panose="02000000000000000000" pitchFamily="2" charset="0"/>
            </a:endParaRPr>
          </a:p>
          <a:p>
            <a:r>
              <a:rPr lang="en-GB" sz="3200" dirty="0" smtClean="0">
                <a:latin typeface="Twinkl Cursive Looped" panose="02000000000000000000" pitchFamily="2" charset="0"/>
              </a:rPr>
              <a:t>Think about how you will structure your poem e.g. will you include repetition? Will you include same number of lines, how do you want it to read? </a:t>
            </a:r>
          </a:p>
          <a:p>
            <a:endParaRPr lang="en-GB" sz="3200" dirty="0">
              <a:latin typeface="Twinkl Cursive Looped" panose="02000000000000000000" pitchFamily="2" charset="0"/>
            </a:endParaRPr>
          </a:p>
          <a:p>
            <a:r>
              <a:rPr lang="en-GB" sz="3200" dirty="0" smtClean="0">
                <a:latin typeface="Twinkl Cursive Looped" panose="02000000000000000000" pitchFamily="2" charset="0"/>
              </a:rPr>
              <a:t>Start to write – think really carefully about your language choices. Every word Martin Luther King chose and expressed in his speech was there for a reason. </a:t>
            </a:r>
          </a:p>
          <a:p>
            <a:pPr marL="0" indent="0">
              <a:buNone/>
            </a:pPr>
            <a:r>
              <a:rPr lang="en-GB" sz="3200" dirty="0" smtClean="0">
                <a:latin typeface="Twinkl Cursive Looped" panose="02000000000000000000" pitchFamily="2" charset="0"/>
              </a:rPr>
              <a:t> </a:t>
            </a:r>
            <a:endParaRPr lang="en-GB" sz="3200" dirty="0">
              <a:latin typeface="Twinkl Cursive Looped" panose="02000000000000000000" pitchFamily="2" charset="0"/>
            </a:endParaRPr>
          </a:p>
        </p:txBody>
      </p:sp>
    </p:spTree>
    <p:extLst>
      <p:ext uri="{BB962C8B-B14F-4D97-AF65-F5344CB8AC3E}">
        <p14:creationId xmlns:p14="http://schemas.microsoft.com/office/powerpoint/2010/main" val="227576497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u="sng" dirty="0" smtClean="0">
                <a:latin typeface="Twinkl Cursive Looped" panose="02000000000000000000" pitchFamily="2" charset="0"/>
              </a:rPr>
              <a:t>Thursday 4</a:t>
            </a:r>
            <a:r>
              <a:rPr lang="en-GB" u="sng" baseline="30000" dirty="0" smtClean="0">
                <a:latin typeface="Twinkl Cursive Looped" panose="02000000000000000000" pitchFamily="2" charset="0"/>
              </a:rPr>
              <a:t>th</a:t>
            </a:r>
            <a:r>
              <a:rPr lang="en-GB" u="sng" dirty="0" smtClean="0">
                <a:latin typeface="Twinkl Cursive Looped" panose="02000000000000000000" pitchFamily="2" charset="0"/>
              </a:rPr>
              <a:t> June 2020</a:t>
            </a:r>
            <a:r>
              <a:rPr lang="en-GB" u="sng" dirty="0">
                <a:latin typeface="Twinkl Cursive Looped" panose="02000000000000000000" pitchFamily="2" charset="0"/>
              </a:rPr>
              <a:t/>
            </a:r>
            <a:br>
              <a:rPr lang="en-GB" u="sng" dirty="0">
                <a:latin typeface="Twinkl Cursive Looped" panose="02000000000000000000" pitchFamily="2" charset="0"/>
              </a:rPr>
            </a:br>
            <a:r>
              <a:rPr lang="en-GB" u="sng" dirty="0" smtClean="0">
                <a:latin typeface="Twinkl Cursive Looped" panose="02000000000000000000" pitchFamily="2" charset="0"/>
              </a:rPr>
              <a:t>Love of Reading  </a:t>
            </a:r>
            <a:endParaRPr lang="en-GB" u="sng" dirty="0">
              <a:latin typeface="Twinkl Cursive Looped" panose="02000000000000000000" pitchFamily="2" charset="0"/>
            </a:endParaRPr>
          </a:p>
        </p:txBody>
      </p:sp>
      <p:sp>
        <p:nvSpPr>
          <p:cNvPr id="3" name="Content Placeholder 2"/>
          <p:cNvSpPr>
            <a:spLocks noGrp="1"/>
          </p:cNvSpPr>
          <p:nvPr>
            <p:ph idx="1"/>
          </p:nvPr>
        </p:nvSpPr>
        <p:spPr/>
        <p:txBody>
          <a:bodyPr/>
          <a:lstStyle/>
          <a:p>
            <a:endParaRPr lang="en-GB" dirty="0" smtClean="0"/>
          </a:p>
          <a:p>
            <a:r>
              <a:rPr lang="en-GB" sz="2800" dirty="0" smtClean="0">
                <a:latin typeface="Twinkl Cursive Looped" panose="02000000000000000000" pitchFamily="2" charset="0"/>
              </a:rPr>
              <a:t>The </a:t>
            </a:r>
            <a:r>
              <a:rPr lang="en-GB" sz="2800" dirty="0">
                <a:latin typeface="Twinkl Cursive Looped" panose="02000000000000000000" pitchFamily="2" charset="0"/>
              </a:rPr>
              <a:t>B</a:t>
            </a:r>
            <a:r>
              <a:rPr lang="en-GB" sz="2800" dirty="0" smtClean="0">
                <a:latin typeface="Twinkl Cursive Looped" panose="02000000000000000000" pitchFamily="2" charset="0"/>
              </a:rPr>
              <a:t>oy</a:t>
            </a:r>
            <a:r>
              <a:rPr lang="en-GB" sz="2800" dirty="0">
                <a:latin typeface="Twinkl Cursive Looped" panose="02000000000000000000" pitchFamily="2" charset="0"/>
              </a:rPr>
              <a:t>, the </a:t>
            </a:r>
            <a:r>
              <a:rPr lang="en-GB" sz="2800" dirty="0" smtClean="0">
                <a:latin typeface="Twinkl Cursive Looped" panose="02000000000000000000" pitchFamily="2" charset="0"/>
              </a:rPr>
              <a:t>Mole the Fox and </a:t>
            </a:r>
            <a:r>
              <a:rPr lang="en-GB" sz="2800" dirty="0">
                <a:latin typeface="Twinkl Cursive Looped" panose="02000000000000000000" pitchFamily="2" charset="0"/>
              </a:rPr>
              <a:t>the </a:t>
            </a:r>
            <a:r>
              <a:rPr lang="en-GB" sz="2800" dirty="0" smtClean="0">
                <a:latin typeface="Twinkl Cursive Looped" panose="02000000000000000000" pitchFamily="2" charset="0"/>
              </a:rPr>
              <a:t>Horse.</a:t>
            </a:r>
          </a:p>
          <a:p>
            <a:endParaRPr lang="en-GB" sz="2800" dirty="0" smtClean="0">
              <a:latin typeface="Twinkl Cursive Looped" panose="02000000000000000000" pitchFamily="2" charset="0"/>
            </a:endParaRPr>
          </a:p>
          <a:p>
            <a:r>
              <a:rPr lang="en-GB" sz="2800" dirty="0" smtClean="0">
                <a:latin typeface="Twinkl Cursive Looped" panose="02000000000000000000" pitchFamily="2" charset="0"/>
              </a:rPr>
              <a:t>Create your own Charlie </a:t>
            </a:r>
            <a:r>
              <a:rPr lang="en-GB" sz="2800" dirty="0" err="1" smtClean="0">
                <a:latin typeface="Twinkl Cursive Looped" panose="02000000000000000000" pitchFamily="2" charset="0"/>
              </a:rPr>
              <a:t>Mackesy</a:t>
            </a:r>
            <a:r>
              <a:rPr lang="en-GB" sz="2800" dirty="0" smtClean="0">
                <a:latin typeface="Twinkl Cursive Looped" panose="02000000000000000000" pitchFamily="2" charset="0"/>
              </a:rPr>
              <a:t> inspired art work with a quote/short conversation </a:t>
            </a:r>
            <a:endParaRPr lang="en-GB" sz="2800" dirty="0">
              <a:latin typeface="Twinkl Cursive Looped" panose="02000000000000000000" pitchFamily="2" charset="0"/>
            </a:endParaRPr>
          </a:p>
        </p:txBody>
      </p:sp>
    </p:spTree>
    <p:extLst>
      <p:ext uri="{BB962C8B-B14F-4D97-AF65-F5344CB8AC3E}">
        <p14:creationId xmlns:p14="http://schemas.microsoft.com/office/powerpoint/2010/main" val="26839138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u="sng" dirty="0" smtClean="0">
                <a:latin typeface="Twinkl Cursive Looped" panose="02000000000000000000" pitchFamily="2" charset="0"/>
              </a:rPr>
              <a:t>Thursday 4</a:t>
            </a:r>
            <a:r>
              <a:rPr lang="en-GB" u="sng" baseline="30000" dirty="0" smtClean="0">
                <a:latin typeface="Twinkl Cursive Looped" panose="02000000000000000000" pitchFamily="2" charset="0"/>
              </a:rPr>
              <a:t>th</a:t>
            </a:r>
            <a:r>
              <a:rPr lang="en-GB" u="sng" dirty="0" smtClean="0">
                <a:latin typeface="Twinkl Cursive Looped" panose="02000000000000000000" pitchFamily="2" charset="0"/>
              </a:rPr>
              <a:t> June 2020</a:t>
            </a:r>
            <a:r>
              <a:rPr lang="en-GB" dirty="0">
                <a:latin typeface="Twinkl Cursive Looped" panose="02000000000000000000" pitchFamily="2" charset="0"/>
              </a:rPr>
              <a:t/>
            </a:r>
            <a:br>
              <a:rPr lang="en-GB" dirty="0">
                <a:latin typeface="Twinkl Cursive Looped" panose="02000000000000000000" pitchFamily="2" charset="0"/>
              </a:rPr>
            </a:br>
            <a:endParaRPr lang="en-GB" dirty="0">
              <a:latin typeface="Twinkl Cursive Looped" panose="02000000000000000000" pitchFamily="2" charset="0"/>
            </a:endParaRPr>
          </a:p>
        </p:txBody>
      </p:sp>
      <p:sp>
        <p:nvSpPr>
          <p:cNvPr id="3" name="Content Placeholder 2"/>
          <p:cNvSpPr>
            <a:spLocks noGrp="1"/>
          </p:cNvSpPr>
          <p:nvPr>
            <p:ph idx="1"/>
          </p:nvPr>
        </p:nvSpPr>
        <p:spPr/>
        <p:txBody>
          <a:bodyPr>
            <a:normAutofit/>
          </a:bodyPr>
          <a:lstStyle/>
          <a:p>
            <a:r>
              <a:rPr lang="en-GB" sz="3200" dirty="0" smtClean="0">
                <a:latin typeface="Twinkl Cursive Looped" panose="02000000000000000000" pitchFamily="2" charset="0"/>
              </a:rPr>
              <a:t>Continue to write poems and edit as you go</a:t>
            </a:r>
            <a:endParaRPr lang="en-GB" sz="3200" dirty="0">
              <a:latin typeface="Twinkl Cursive Looped" panose="02000000000000000000" pitchFamily="2" charset="0"/>
            </a:endParaRPr>
          </a:p>
          <a:p>
            <a:endParaRPr lang="en-GB" sz="3200" dirty="0">
              <a:latin typeface="Twinkl Cursive Looped" panose="02000000000000000000" pitchFamily="2" charset="0"/>
            </a:endParaRPr>
          </a:p>
        </p:txBody>
      </p:sp>
    </p:spTree>
    <p:extLst>
      <p:ext uri="{BB962C8B-B14F-4D97-AF65-F5344CB8AC3E}">
        <p14:creationId xmlns:p14="http://schemas.microsoft.com/office/powerpoint/2010/main" val="31949943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7180" y="262890"/>
            <a:ext cx="10828020" cy="1154430"/>
          </a:xfrm>
        </p:spPr>
        <p:txBody>
          <a:bodyPr>
            <a:normAutofit/>
          </a:bodyPr>
          <a:lstStyle/>
          <a:p>
            <a:r>
              <a:rPr lang="en-GB" sz="2800" u="sng" dirty="0" smtClean="0">
                <a:latin typeface="Twinkl Cursive Looped" panose="02000000000000000000" pitchFamily="2" charset="0"/>
              </a:rPr>
              <a:t>Friday </a:t>
            </a:r>
            <a:r>
              <a:rPr lang="en-GB" sz="2800" u="sng" dirty="0">
                <a:latin typeface="Twinkl Cursive Looped" panose="02000000000000000000" pitchFamily="2" charset="0"/>
              </a:rPr>
              <a:t>5</a:t>
            </a:r>
            <a:r>
              <a:rPr lang="en-GB" sz="2800" u="sng" baseline="30000" dirty="0" smtClean="0">
                <a:latin typeface="Twinkl Cursive Looped" panose="02000000000000000000" pitchFamily="2" charset="0"/>
              </a:rPr>
              <a:t>th</a:t>
            </a:r>
            <a:r>
              <a:rPr lang="en-GB" sz="2800" u="sng" dirty="0" smtClean="0">
                <a:latin typeface="Twinkl Cursive Looped" panose="02000000000000000000" pitchFamily="2" charset="0"/>
              </a:rPr>
              <a:t> June 2020</a:t>
            </a:r>
            <a:r>
              <a:rPr lang="en-GB" sz="2800" u="sng" dirty="0">
                <a:latin typeface="Twinkl Cursive Looped" panose="02000000000000000000" pitchFamily="2" charset="0"/>
              </a:rPr>
              <a:t/>
            </a:r>
            <a:br>
              <a:rPr lang="en-GB" sz="2800" u="sng" dirty="0">
                <a:latin typeface="Twinkl Cursive Looped" panose="02000000000000000000" pitchFamily="2" charset="0"/>
              </a:rPr>
            </a:br>
            <a:endParaRPr lang="en-GB" sz="2800" u="sng" dirty="0">
              <a:latin typeface="Twinkl Cursive Looped" panose="02000000000000000000" pitchFamily="2"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11190" y="381000"/>
            <a:ext cx="5836920" cy="5836920"/>
          </a:xfrm>
          <a:prstGeom prst="rect">
            <a:avLst/>
          </a:prstGeom>
        </p:spPr>
      </p:pic>
      <p:sp>
        <p:nvSpPr>
          <p:cNvPr id="5" name="TextBox 4"/>
          <p:cNvSpPr txBox="1"/>
          <p:nvPr/>
        </p:nvSpPr>
        <p:spPr>
          <a:xfrm>
            <a:off x="398144" y="1325880"/>
            <a:ext cx="5511165" cy="4832092"/>
          </a:xfrm>
          <a:prstGeom prst="rect">
            <a:avLst/>
          </a:prstGeom>
          <a:noFill/>
        </p:spPr>
        <p:txBody>
          <a:bodyPr wrap="square" rtlCol="0">
            <a:spAutoFit/>
          </a:bodyPr>
          <a:lstStyle/>
          <a:p>
            <a:pPr marL="342900" indent="-342900">
              <a:buFont typeface="Arial" panose="020B0604020202020204" pitchFamily="34" charset="0"/>
              <a:buChar char="•"/>
            </a:pPr>
            <a:r>
              <a:rPr lang="en-GB" sz="2800" dirty="0" smtClean="0">
                <a:latin typeface="Twinkl Cursive Looped" panose="02000000000000000000" pitchFamily="2" charset="0"/>
              </a:rPr>
              <a:t>Do you agree with the horse?</a:t>
            </a:r>
          </a:p>
          <a:p>
            <a:r>
              <a:rPr lang="en-GB" sz="2800" dirty="0" smtClean="0">
                <a:latin typeface="Twinkl Cursive Looped" panose="02000000000000000000" pitchFamily="2" charset="0"/>
              </a:rPr>
              <a:t> </a:t>
            </a:r>
          </a:p>
          <a:p>
            <a:r>
              <a:rPr lang="en-GB" sz="2800" dirty="0" smtClean="0">
                <a:latin typeface="Twinkl Cursive Looped" panose="02000000000000000000" pitchFamily="2" charset="0"/>
              </a:rPr>
              <a:t>Think about a time when you have been scared. </a:t>
            </a:r>
            <a:endParaRPr lang="en-GB" sz="2800" dirty="0">
              <a:latin typeface="Twinkl Cursive Looped" panose="02000000000000000000" pitchFamily="2" charset="0"/>
            </a:endParaRPr>
          </a:p>
          <a:p>
            <a:pPr marL="342900" indent="-342900">
              <a:buFont typeface="Arial" panose="020B0604020202020204" pitchFamily="34" charset="0"/>
              <a:buChar char="•"/>
            </a:pPr>
            <a:r>
              <a:rPr lang="en-GB" sz="2800" dirty="0" smtClean="0">
                <a:latin typeface="Twinkl Cursive Looped" panose="02000000000000000000" pitchFamily="2" charset="0"/>
              </a:rPr>
              <a:t>How did you overcome that fear?</a:t>
            </a:r>
            <a:endParaRPr lang="en-GB" sz="2800" dirty="0">
              <a:latin typeface="Twinkl Cursive Looped" panose="02000000000000000000" pitchFamily="2" charset="0"/>
            </a:endParaRPr>
          </a:p>
          <a:p>
            <a:pPr marL="342900" indent="-342900">
              <a:buFont typeface="Arial" panose="020B0604020202020204" pitchFamily="34" charset="0"/>
              <a:buChar char="•"/>
            </a:pPr>
            <a:r>
              <a:rPr lang="en-GB" sz="2800" dirty="0" smtClean="0">
                <a:latin typeface="Twinkl Cursive Looped" panose="02000000000000000000" pitchFamily="2" charset="0"/>
              </a:rPr>
              <a:t>Did anyone help you?</a:t>
            </a:r>
            <a:endParaRPr lang="en-GB" sz="2800" dirty="0">
              <a:latin typeface="Twinkl Cursive Looped" panose="02000000000000000000" pitchFamily="2" charset="0"/>
            </a:endParaRPr>
          </a:p>
          <a:p>
            <a:pPr marL="342900" indent="-342900">
              <a:buFont typeface="Arial" panose="020B0604020202020204" pitchFamily="34" charset="0"/>
              <a:buChar char="•"/>
            </a:pPr>
            <a:r>
              <a:rPr lang="en-GB" sz="2800" dirty="0" smtClean="0">
                <a:latin typeface="Twinkl Cursive Looped" panose="02000000000000000000" pitchFamily="2" charset="0"/>
              </a:rPr>
              <a:t>Are you scared of anything now?</a:t>
            </a:r>
            <a:endParaRPr lang="en-GB" sz="2800" dirty="0">
              <a:latin typeface="Twinkl Cursive Looped" panose="02000000000000000000" pitchFamily="2" charset="0"/>
            </a:endParaRPr>
          </a:p>
          <a:p>
            <a:pPr marL="342900" indent="-342900">
              <a:buFont typeface="Arial" panose="020B0604020202020204" pitchFamily="34" charset="0"/>
              <a:buChar char="•"/>
            </a:pPr>
            <a:r>
              <a:rPr lang="en-GB" sz="2800" dirty="0" smtClean="0">
                <a:latin typeface="Twinkl Cursive Looped" panose="02000000000000000000" pitchFamily="2" charset="0"/>
              </a:rPr>
              <a:t>How could you conquer this fear?</a:t>
            </a:r>
          </a:p>
        </p:txBody>
      </p:sp>
    </p:spTree>
    <p:extLst>
      <p:ext uri="{BB962C8B-B14F-4D97-AF65-F5344CB8AC3E}">
        <p14:creationId xmlns:p14="http://schemas.microsoft.com/office/powerpoint/2010/main" val="118741721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u="sng" dirty="0" smtClean="0">
                <a:latin typeface="Twinkl Cursive Looped" panose="02000000000000000000" pitchFamily="2" charset="0"/>
              </a:rPr>
              <a:t/>
            </a:r>
            <a:br>
              <a:rPr lang="en-GB" u="sng" dirty="0" smtClean="0">
                <a:latin typeface="Twinkl Cursive Looped" panose="02000000000000000000" pitchFamily="2" charset="0"/>
              </a:rPr>
            </a:br>
            <a:endParaRPr lang="en-GB" u="sng" dirty="0">
              <a:latin typeface="Twinkl Cursive Looped" panose="02000000000000000000" pitchFamily="2" charset="0"/>
            </a:endParaRPr>
          </a:p>
        </p:txBody>
      </p:sp>
      <p:sp>
        <p:nvSpPr>
          <p:cNvPr id="3" name="Content Placeholder 2"/>
          <p:cNvSpPr>
            <a:spLocks noGrp="1"/>
          </p:cNvSpPr>
          <p:nvPr>
            <p:ph idx="1"/>
          </p:nvPr>
        </p:nvSpPr>
        <p:spPr>
          <a:xfrm>
            <a:off x="844952" y="2558004"/>
            <a:ext cx="10280248" cy="3477035"/>
          </a:xfrm>
        </p:spPr>
        <p:txBody>
          <a:bodyPr/>
          <a:lstStyle/>
          <a:p>
            <a:r>
              <a:rPr lang="en-GB" sz="2800" dirty="0">
                <a:latin typeface="Twinkl Cursive Looped" panose="02000000000000000000" pitchFamily="2" charset="0"/>
              </a:rPr>
              <a:t>Continue to write poems and edit as you </a:t>
            </a:r>
            <a:r>
              <a:rPr lang="en-GB" sz="2800" dirty="0" smtClean="0">
                <a:latin typeface="Twinkl Cursive Looped" panose="02000000000000000000" pitchFamily="2" charset="0"/>
              </a:rPr>
              <a:t>go</a:t>
            </a:r>
          </a:p>
          <a:p>
            <a:endParaRPr lang="en-GB" sz="2800" dirty="0">
              <a:latin typeface="Twinkl Cursive Looped" panose="02000000000000000000" pitchFamily="2" charset="0"/>
            </a:endParaRPr>
          </a:p>
          <a:p>
            <a:r>
              <a:rPr lang="en-GB" sz="2800" dirty="0" smtClean="0">
                <a:latin typeface="Twinkl Cursive Looped" panose="02000000000000000000" pitchFamily="2" charset="0"/>
              </a:rPr>
              <a:t>Perform poems to the rest of the bubble</a:t>
            </a:r>
            <a:endParaRPr lang="en-GB" sz="2800" dirty="0">
              <a:latin typeface="Twinkl Cursive Looped" panose="02000000000000000000" pitchFamily="2" charset="0"/>
            </a:endParaRPr>
          </a:p>
          <a:p>
            <a:endParaRPr lang="en-GB" dirty="0" smtClean="0"/>
          </a:p>
          <a:p>
            <a:endParaRPr lang="en-GB" dirty="0"/>
          </a:p>
        </p:txBody>
      </p:sp>
    </p:spTree>
    <p:extLst>
      <p:ext uri="{BB962C8B-B14F-4D97-AF65-F5344CB8AC3E}">
        <p14:creationId xmlns:p14="http://schemas.microsoft.com/office/powerpoint/2010/main" val="171607268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
  <a:themeElements>
    <a:clrScheme name="Savon">
      <a:dk1>
        <a:sysClr val="windowText" lastClr="000000"/>
      </a:dk1>
      <a:lt1>
        <a:sysClr val="window" lastClr="FFFFFF"/>
      </a:lt1>
      <a:dk2>
        <a:srgbClr val="1485A4"/>
      </a:dk2>
      <a:lt2>
        <a:srgbClr val="E3DED1"/>
      </a:lt2>
      <a:accent1>
        <a:srgbClr val="1CADE4"/>
      </a:accent1>
      <a:accent2>
        <a:srgbClr val="2683C6"/>
      </a:accent2>
      <a:accent3>
        <a:srgbClr val="27CED7"/>
      </a:accent3>
      <a:accent4>
        <a:srgbClr val="42BA97"/>
      </a:accent4>
      <a:accent5>
        <a:srgbClr val="3E8853"/>
      </a:accent5>
      <a:accent6>
        <a:srgbClr val="62A39F"/>
      </a:accent6>
      <a:hlink>
        <a:srgbClr val="F49100"/>
      </a:hlink>
      <a:folHlink>
        <a:srgbClr val="739D9B"/>
      </a:folHlink>
    </a:clrScheme>
    <a:fontScheme name="Savon">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90000"/>
                <a:shade val="92000"/>
                <a:satMod val="160000"/>
              </a:schemeClr>
            </a:gs>
            <a:gs pos="77000">
              <a:schemeClr val="phClr">
                <a:tint val="100000"/>
                <a:shade val="73000"/>
                <a:satMod val="155000"/>
              </a:schemeClr>
            </a:gs>
            <a:gs pos="100000">
              <a:schemeClr val="phClr">
                <a:tint val="100000"/>
                <a:shade val="67000"/>
                <a:satMod val="145000"/>
              </a:schemeClr>
            </a:gs>
          </a:gsLst>
          <a:lin ang="5400000" scaled="0"/>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C20BADFE-D095-436F-9677-9264042809F0}"/>
    </a:ext>
  </a:extLst>
</a:theme>
</file>

<file path=docProps/app.xml><?xml version="1.0" encoding="utf-8"?>
<Properties xmlns="http://schemas.openxmlformats.org/officeDocument/2006/extended-properties" xmlns:vt="http://schemas.openxmlformats.org/officeDocument/2006/docPropsVTypes">
  <Template>Savon</Template>
  <TotalTime>2156</TotalTime>
  <Words>772</Words>
  <Application>Microsoft Office PowerPoint</Application>
  <PresentationFormat>Widescreen</PresentationFormat>
  <Paragraphs>85</Paragraphs>
  <Slides>13</Slides>
  <Notes>0</Notes>
  <HiddenSlides>0</HiddenSlides>
  <MMClips>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Arial</vt:lpstr>
      <vt:lpstr>Century Gothic</vt:lpstr>
      <vt:lpstr>Garamond</vt:lpstr>
      <vt:lpstr>Twinkl Cursive Looped</vt:lpstr>
      <vt:lpstr>Wingdings</vt:lpstr>
      <vt:lpstr>Savon</vt:lpstr>
      <vt:lpstr>I have a dream</vt:lpstr>
      <vt:lpstr>Tuesday 9th June 2020 </vt:lpstr>
      <vt:lpstr>PowerPoint Presentation</vt:lpstr>
      <vt:lpstr>PowerPoint Presentation</vt:lpstr>
      <vt:lpstr>PowerPoint Presentation</vt:lpstr>
      <vt:lpstr>PowerPoint Presentation</vt:lpstr>
      <vt:lpstr>PowerPoint Presentation</vt:lpstr>
      <vt:lpstr>Wednesday 3rd June 2020 </vt:lpstr>
      <vt:lpstr> </vt:lpstr>
      <vt:lpstr>Thursday 4th June 2020 Love of Reading  </vt:lpstr>
      <vt:lpstr>Thursday 4th June 2020 </vt:lpstr>
      <vt:lpstr>Friday 5th June 2020 </vt:lpstr>
      <vt:lpstr> </vt:lpstr>
    </vt:vector>
  </TitlesOfParts>
  <Company>Owner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Reading and Writing</dc:title>
  <dc:creator>Lauren Daniels</dc:creator>
  <cp:lastModifiedBy>shanem</cp:lastModifiedBy>
  <cp:revision>27</cp:revision>
  <dcterms:created xsi:type="dcterms:W3CDTF">2020-06-01T09:51:25Z</dcterms:created>
  <dcterms:modified xsi:type="dcterms:W3CDTF">2020-06-05T12:36:19Z</dcterms:modified>
</cp:coreProperties>
</file>